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80"/>
  </p:notesMasterIdLst>
  <p:sldIdLst>
    <p:sldId id="256" r:id="rId2"/>
    <p:sldId id="335" r:id="rId3"/>
    <p:sldId id="330" r:id="rId4"/>
    <p:sldId id="322" r:id="rId5"/>
    <p:sldId id="257" r:id="rId6"/>
    <p:sldId id="323" r:id="rId7"/>
    <p:sldId id="258" r:id="rId8"/>
    <p:sldId id="259" r:id="rId9"/>
    <p:sldId id="332" r:id="rId10"/>
    <p:sldId id="324" r:id="rId11"/>
    <p:sldId id="325" r:id="rId12"/>
    <p:sldId id="333" r:id="rId13"/>
    <p:sldId id="327" r:id="rId14"/>
    <p:sldId id="260" r:id="rId15"/>
    <p:sldId id="261" r:id="rId16"/>
    <p:sldId id="262" r:id="rId17"/>
    <p:sldId id="272" r:id="rId18"/>
    <p:sldId id="273" r:id="rId19"/>
    <p:sldId id="274" r:id="rId20"/>
    <p:sldId id="313" r:id="rId21"/>
    <p:sldId id="307" r:id="rId22"/>
    <p:sldId id="311" r:id="rId23"/>
    <p:sldId id="308" r:id="rId24"/>
    <p:sldId id="336" r:id="rId25"/>
    <p:sldId id="276" r:id="rId26"/>
    <p:sldId id="277" r:id="rId27"/>
    <p:sldId id="263" r:id="rId28"/>
    <p:sldId id="279" r:id="rId29"/>
    <p:sldId id="280" r:id="rId30"/>
    <p:sldId id="281" r:id="rId31"/>
    <p:sldId id="282" r:id="rId32"/>
    <p:sldId id="284" r:id="rId33"/>
    <p:sldId id="285" r:id="rId34"/>
    <p:sldId id="265" r:id="rId35"/>
    <p:sldId id="286" r:id="rId36"/>
    <p:sldId id="288" r:id="rId37"/>
    <p:sldId id="289" r:id="rId38"/>
    <p:sldId id="287" r:id="rId39"/>
    <p:sldId id="271" r:id="rId40"/>
    <p:sldId id="310" r:id="rId41"/>
    <p:sldId id="290" r:id="rId42"/>
    <p:sldId id="291" r:id="rId43"/>
    <p:sldId id="292" r:id="rId44"/>
    <p:sldId id="316" r:id="rId45"/>
    <p:sldId id="320" r:id="rId46"/>
    <p:sldId id="293" r:id="rId47"/>
    <p:sldId id="340" r:id="rId48"/>
    <p:sldId id="341" r:id="rId49"/>
    <p:sldId id="317" r:id="rId50"/>
    <p:sldId id="294" r:id="rId51"/>
    <p:sldId id="342" r:id="rId52"/>
    <p:sldId id="318" r:id="rId53"/>
    <p:sldId id="295" r:id="rId54"/>
    <p:sldId id="344" r:id="rId55"/>
    <p:sldId id="314" r:id="rId56"/>
    <p:sldId id="343" r:id="rId57"/>
    <p:sldId id="315" r:id="rId58"/>
    <p:sldId id="321" r:id="rId59"/>
    <p:sldId id="329" r:id="rId60"/>
    <p:sldId id="296" r:id="rId61"/>
    <p:sldId id="297" r:id="rId62"/>
    <p:sldId id="339" r:id="rId63"/>
    <p:sldId id="298" r:id="rId64"/>
    <p:sldId id="299" r:id="rId65"/>
    <p:sldId id="300" r:id="rId66"/>
    <p:sldId id="301" r:id="rId67"/>
    <p:sldId id="302" r:id="rId68"/>
    <p:sldId id="303" r:id="rId69"/>
    <p:sldId id="306" r:id="rId70"/>
    <p:sldId id="345" r:id="rId71"/>
    <p:sldId id="331" r:id="rId72"/>
    <p:sldId id="346" r:id="rId73"/>
    <p:sldId id="347" r:id="rId74"/>
    <p:sldId id="304" r:id="rId75"/>
    <p:sldId id="305" r:id="rId76"/>
    <p:sldId id="309" r:id="rId77"/>
    <p:sldId id="338" r:id="rId78"/>
    <p:sldId id="319" r:id="rId79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utf-8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0"/>
    <p:restoredTop sz="9460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D1FDD-5252-4055-9410-CEFE1FA5826B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69D94-1F57-46EA-9C4C-EE73A3BC39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69D94-1F57-46EA-9C4C-EE73A3BC39D9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CC23E-E64D-4EDF-9F79-F6FE4904E3D7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CC23E-E64D-4EDF-9F79-F6FE4904E3D7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55D0A-D837-4849-9C91-B0DE17D45B5E}" type="slidenum">
              <a:rPr lang="ru-RU" smtClean="0"/>
              <a:pPr/>
              <a:t>50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0856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CC23E-E64D-4EDF-9F79-F6FE4904E3D7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69D94-1F57-46EA-9C4C-EE73A3BC39D9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1C90EE-A65D-4917-AF1B-85823BDD446A}" type="slidenum">
              <a:rPr lang="en-US" altLang="ja-JP"/>
              <a:pPr/>
              <a:t>54</a:t>
            </a:fld>
            <a:endParaRPr lang="en-US" altLang="ja-JP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CC23E-E64D-4EDF-9F79-F6FE4904E3D7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69D94-1F57-46EA-9C4C-EE73A3BC39D9}" type="slidenum">
              <a:rPr lang="ru-RU" smtClean="0"/>
              <a:pPr/>
              <a:t>72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2"/>
          <p:cNvSpPr>
            <a:spLocks/>
          </p:cNvSpPr>
          <p:nvPr/>
        </p:nvSpPr>
        <p:spPr bwMode="auto">
          <a:xfrm>
            <a:off x="1663700" y="3327400"/>
            <a:ext cx="7480300" cy="3087688"/>
          </a:xfrm>
          <a:custGeom>
            <a:avLst/>
            <a:gdLst/>
            <a:ahLst/>
            <a:cxnLst>
              <a:cxn ang="0">
                <a:pos x="104" y="1944"/>
              </a:cxn>
              <a:cxn ang="0">
                <a:pos x="144" y="1912"/>
              </a:cxn>
              <a:cxn ang="0">
                <a:pos x="1320" y="1568"/>
              </a:cxn>
              <a:cxn ang="0">
                <a:pos x="2000" y="1264"/>
              </a:cxn>
              <a:cxn ang="0">
                <a:pos x="2104" y="1208"/>
              </a:cxn>
              <a:cxn ang="0">
                <a:pos x="2312" y="1056"/>
              </a:cxn>
              <a:cxn ang="0">
                <a:pos x="2416" y="936"/>
              </a:cxn>
              <a:cxn ang="0">
                <a:pos x="2464" y="824"/>
              </a:cxn>
              <a:cxn ang="0">
                <a:pos x="3376" y="504"/>
              </a:cxn>
              <a:cxn ang="0">
                <a:pos x="3648" y="496"/>
              </a:cxn>
              <a:cxn ang="0">
                <a:pos x="4160" y="400"/>
              </a:cxn>
              <a:cxn ang="0">
                <a:pos x="4416" y="304"/>
              </a:cxn>
              <a:cxn ang="0">
                <a:pos x="4472" y="296"/>
              </a:cxn>
              <a:cxn ang="0">
                <a:pos x="4711" y="224"/>
              </a:cxn>
              <a:cxn ang="0">
                <a:pos x="4711" y="0"/>
              </a:cxn>
              <a:cxn ang="0">
                <a:pos x="2440" y="768"/>
              </a:cxn>
              <a:cxn ang="0">
                <a:pos x="2232" y="760"/>
              </a:cxn>
              <a:cxn ang="0">
                <a:pos x="1784" y="808"/>
              </a:cxn>
              <a:cxn ang="0">
                <a:pos x="1600" y="848"/>
              </a:cxn>
              <a:cxn ang="0">
                <a:pos x="760" y="1056"/>
              </a:cxn>
              <a:cxn ang="0">
                <a:pos x="0" y="1288"/>
              </a:cxn>
              <a:cxn ang="0">
                <a:pos x="104" y="1384"/>
              </a:cxn>
              <a:cxn ang="0">
                <a:pos x="104" y="1944"/>
              </a:cxn>
            </a:cxnLst>
            <a:rect l="0" t="0" r="r" b="b"/>
            <a:pathLst>
              <a:path w="4712" h="1945">
                <a:moveTo>
                  <a:pt x="104" y="1944"/>
                </a:moveTo>
                <a:lnTo>
                  <a:pt x="144" y="1912"/>
                </a:lnTo>
                <a:lnTo>
                  <a:pt x="1320" y="1568"/>
                </a:lnTo>
                <a:lnTo>
                  <a:pt x="2000" y="1264"/>
                </a:lnTo>
                <a:lnTo>
                  <a:pt x="2104" y="1208"/>
                </a:lnTo>
                <a:lnTo>
                  <a:pt x="2312" y="1056"/>
                </a:lnTo>
                <a:lnTo>
                  <a:pt x="2416" y="936"/>
                </a:lnTo>
                <a:lnTo>
                  <a:pt x="2464" y="824"/>
                </a:lnTo>
                <a:lnTo>
                  <a:pt x="3376" y="504"/>
                </a:lnTo>
                <a:lnTo>
                  <a:pt x="3648" y="496"/>
                </a:lnTo>
                <a:lnTo>
                  <a:pt x="4160" y="400"/>
                </a:lnTo>
                <a:lnTo>
                  <a:pt x="4416" y="304"/>
                </a:lnTo>
                <a:lnTo>
                  <a:pt x="4472" y="296"/>
                </a:lnTo>
                <a:lnTo>
                  <a:pt x="4711" y="224"/>
                </a:lnTo>
                <a:lnTo>
                  <a:pt x="4711" y="0"/>
                </a:lnTo>
                <a:lnTo>
                  <a:pt x="2440" y="768"/>
                </a:lnTo>
                <a:lnTo>
                  <a:pt x="2232" y="760"/>
                </a:lnTo>
                <a:lnTo>
                  <a:pt x="1784" y="808"/>
                </a:lnTo>
                <a:lnTo>
                  <a:pt x="1600" y="848"/>
                </a:lnTo>
                <a:lnTo>
                  <a:pt x="760" y="1056"/>
                </a:lnTo>
                <a:lnTo>
                  <a:pt x="0" y="1288"/>
                </a:lnTo>
                <a:lnTo>
                  <a:pt x="104" y="1384"/>
                </a:lnTo>
                <a:lnTo>
                  <a:pt x="104" y="1944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grpSp>
        <p:nvGrpSpPr>
          <p:cNvPr id="3075" name="Group 3"/>
          <p:cNvGrpSpPr>
            <a:grpSpLocks/>
          </p:cNvGrpSpPr>
          <p:nvPr/>
        </p:nvGrpSpPr>
        <p:grpSpPr bwMode="auto">
          <a:xfrm>
            <a:off x="123825" y="165100"/>
            <a:ext cx="2471738" cy="6400800"/>
            <a:chOff x="78" y="104"/>
            <a:chExt cx="1557" cy="4032"/>
          </a:xfrm>
        </p:grpSpPr>
        <p:grpSp>
          <p:nvGrpSpPr>
            <p:cNvPr id="3076" name="Group 4"/>
            <p:cNvGrpSpPr>
              <a:grpSpLocks/>
            </p:cNvGrpSpPr>
            <p:nvPr/>
          </p:nvGrpSpPr>
          <p:grpSpPr bwMode="auto">
            <a:xfrm>
              <a:off x="78" y="3089"/>
              <a:ext cx="1097" cy="1047"/>
              <a:chOff x="78" y="3089"/>
              <a:chExt cx="1097" cy="1047"/>
            </a:xfrm>
          </p:grpSpPr>
          <p:sp>
            <p:nvSpPr>
              <p:cNvPr id="3077" name="Rectangle 5"/>
              <p:cNvSpPr>
                <a:spLocks noChangeArrowheads="1"/>
              </p:cNvSpPr>
              <p:nvPr/>
            </p:nvSpPr>
            <p:spPr bwMode="auto">
              <a:xfrm>
                <a:off x="82" y="3476"/>
                <a:ext cx="1085" cy="513"/>
              </a:xfrm>
              <a:prstGeom prst="rect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8" name="Oval 6"/>
              <p:cNvSpPr>
                <a:spLocks noChangeArrowheads="1"/>
              </p:cNvSpPr>
              <p:nvPr/>
            </p:nvSpPr>
            <p:spPr bwMode="auto">
              <a:xfrm>
                <a:off x="87" y="3826"/>
                <a:ext cx="1084" cy="31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9" name="Oval 7"/>
              <p:cNvSpPr>
                <a:spLocks noChangeArrowheads="1"/>
              </p:cNvSpPr>
              <p:nvPr/>
            </p:nvSpPr>
            <p:spPr bwMode="auto">
              <a:xfrm>
                <a:off x="90" y="3350"/>
                <a:ext cx="1085" cy="209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0" name="AutoShape 8"/>
              <p:cNvSpPr>
                <a:spLocks noChangeArrowheads="1"/>
              </p:cNvSpPr>
              <p:nvPr/>
            </p:nvSpPr>
            <p:spPr bwMode="auto">
              <a:xfrm flipV="1">
                <a:off x="78" y="3191"/>
                <a:ext cx="1089" cy="255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1" name="Freeform 9"/>
              <p:cNvSpPr>
                <a:spLocks/>
              </p:cNvSpPr>
              <p:nvPr/>
            </p:nvSpPr>
            <p:spPr bwMode="auto">
              <a:xfrm>
                <a:off x="168" y="3221"/>
                <a:ext cx="281" cy="863"/>
              </a:xfrm>
              <a:custGeom>
                <a:avLst/>
                <a:gdLst/>
                <a:ahLst/>
                <a:cxnLst>
                  <a:cxn ang="0">
                    <a:pos x="171" y="0"/>
                  </a:cxn>
                  <a:cxn ang="0">
                    <a:pos x="0" y="241"/>
                  </a:cxn>
                  <a:cxn ang="0">
                    <a:pos x="0" y="818"/>
                  </a:cxn>
                  <a:cxn ang="0">
                    <a:pos x="90" y="844"/>
                  </a:cxn>
                  <a:cxn ang="0">
                    <a:pos x="153" y="853"/>
                  </a:cxn>
                  <a:cxn ang="0">
                    <a:pos x="230" y="862"/>
                  </a:cxn>
                  <a:cxn ang="0">
                    <a:pos x="230" y="294"/>
                  </a:cxn>
                  <a:cxn ang="0">
                    <a:pos x="280" y="21"/>
                  </a:cxn>
                  <a:cxn ang="0">
                    <a:pos x="256" y="21"/>
                  </a:cxn>
                  <a:cxn ang="0">
                    <a:pos x="204" y="13"/>
                  </a:cxn>
                  <a:cxn ang="0">
                    <a:pos x="171" y="0"/>
                  </a:cxn>
                </a:cxnLst>
                <a:rect l="0" t="0" r="r" b="b"/>
                <a:pathLst>
                  <a:path w="281" h="863">
                    <a:moveTo>
                      <a:pt x="171" y="0"/>
                    </a:moveTo>
                    <a:lnTo>
                      <a:pt x="0" y="241"/>
                    </a:lnTo>
                    <a:lnTo>
                      <a:pt x="0" y="818"/>
                    </a:lnTo>
                    <a:lnTo>
                      <a:pt x="90" y="844"/>
                    </a:lnTo>
                    <a:lnTo>
                      <a:pt x="153" y="853"/>
                    </a:lnTo>
                    <a:lnTo>
                      <a:pt x="230" y="862"/>
                    </a:lnTo>
                    <a:lnTo>
                      <a:pt x="230" y="294"/>
                    </a:lnTo>
                    <a:lnTo>
                      <a:pt x="280" y="21"/>
                    </a:lnTo>
                    <a:lnTo>
                      <a:pt x="256" y="21"/>
                    </a:lnTo>
                    <a:lnTo>
                      <a:pt x="204" y="13"/>
                    </a:lnTo>
                    <a:lnTo>
                      <a:pt x="171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2" name="Oval 10"/>
              <p:cNvSpPr>
                <a:spLocks noChangeArrowheads="1"/>
              </p:cNvSpPr>
              <p:nvPr/>
            </p:nvSpPr>
            <p:spPr bwMode="auto">
              <a:xfrm>
                <a:off x="106" y="3350"/>
                <a:ext cx="1038" cy="189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3" name="Freeform 11"/>
              <p:cNvSpPr>
                <a:spLocks/>
              </p:cNvSpPr>
              <p:nvPr/>
            </p:nvSpPr>
            <p:spPr bwMode="auto">
              <a:xfrm>
                <a:off x="223" y="3261"/>
                <a:ext cx="132" cy="801"/>
              </a:xfrm>
              <a:custGeom>
                <a:avLst/>
                <a:gdLst/>
                <a:ahLst/>
                <a:cxnLst>
                  <a:cxn ang="0">
                    <a:pos x="0" y="254"/>
                  </a:cxn>
                  <a:cxn ang="0">
                    <a:pos x="0" y="795"/>
                  </a:cxn>
                  <a:cxn ang="0">
                    <a:pos x="40" y="800"/>
                  </a:cxn>
                  <a:cxn ang="0">
                    <a:pos x="40" y="263"/>
                  </a:cxn>
                  <a:cxn ang="0">
                    <a:pos x="131" y="8"/>
                  </a:cxn>
                  <a:cxn ang="0">
                    <a:pos x="114" y="0"/>
                  </a:cxn>
                  <a:cxn ang="0">
                    <a:pos x="0" y="254"/>
                  </a:cxn>
                </a:cxnLst>
                <a:rect l="0" t="0" r="r" b="b"/>
                <a:pathLst>
                  <a:path w="132" h="801">
                    <a:moveTo>
                      <a:pt x="0" y="254"/>
                    </a:moveTo>
                    <a:lnTo>
                      <a:pt x="0" y="795"/>
                    </a:lnTo>
                    <a:lnTo>
                      <a:pt x="40" y="800"/>
                    </a:lnTo>
                    <a:lnTo>
                      <a:pt x="40" y="263"/>
                    </a:lnTo>
                    <a:lnTo>
                      <a:pt x="131" y="8"/>
                    </a:lnTo>
                    <a:lnTo>
                      <a:pt x="114" y="0"/>
                    </a:lnTo>
                    <a:lnTo>
                      <a:pt x="0" y="254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4" name="Freeform 12"/>
              <p:cNvSpPr>
                <a:spLocks/>
              </p:cNvSpPr>
              <p:nvPr/>
            </p:nvSpPr>
            <p:spPr bwMode="auto">
              <a:xfrm>
                <a:off x="914" y="3239"/>
                <a:ext cx="245" cy="797"/>
              </a:xfrm>
              <a:custGeom>
                <a:avLst/>
                <a:gdLst/>
                <a:ahLst/>
                <a:cxnLst>
                  <a:cxn ang="0">
                    <a:pos x="244" y="224"/>
                  </a:cxn>
                  <a:cxn ang="0">
                    <a:pos x="244" y="765"/>
                  </a:cxn>
                  <a:cxn ang="0">
                    <a:pos x="203" y="796"/>
                  </a:cxn>
                  <a:cxn ang="0">
                    <a:pos x="203" y="233"/>
                  </a:cxn>
                  <a:cxn ang="0">
                    <a:pos x="0" y="8"/>
                  </a:cxn>
                  <a:cxn ang="0">
                    <a:pos x="18" y="0"/>
                  </a:cxn>
                  <a:cxn ang="0">
                    <a:pos x="244" y="224"/>
                  </a:cxn>
                </a:cxnLst>
                <a:rect l="0" t="0" r="r" b="b"/>
                <a:pathLst>
                  <a:path w="245" h="797">
                    <a:moveTo>
                      <a:pt x="244" y="224"/>
                    </a:moveTo>
                    <a:lnTo>
                      <a:pt x="244" y="765"/>
                    </a:lnTo>
                    <a:lnTo>
                      <a:pt x="203" y="796"/>
                    </a:lnTo>
                    <a:lnTo>
                      <a:pt x="203" y="233"/>
                    </a:lnTo>
                    <a:lnTo>
                      <a:pt x="0" y="8"/>
                    </a:lnTo>
                    <a:lnTo>
                      <a:pt x="18" y="0"/>
                    </a:lnTo>
                    <a:lnTo>
                      <a:pt x="244" y="224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085" name="Group 13"/>
              <p:cNvGrpSpPr>
                <a:grpSpLocks/>
              </p:cNvGrpSpPr>
              <p:nvPr/>
            </p:nvGrpSpPr>
            <p:grpSpPr bwMode="auto">
              <a:xfrm>
                <a:off x="294" y="3089"/>
                <a:ext cx="665" cy="185"/>
                <a:chOff x="294" y="3089"/>
                <a:chExt cx="665" cy="185"/>
              </a:xfrm>
            </p:grpSpPr>
            <p:sp>
              <p:nvSpPr>
                <p:cNvPr id="3086" name="Oval 14"/>
                <p:cNvSpPr>
                  <a:spLocks noChangeArrowheads="1"/>
                </p:cNvSpPr>
                <p:nvPr/>
              </p:nvSpPr>
              <p:spPr bwMode="auto">
                <a:xfrm>
                  <a:off x="294" y="3089"/>
                  <a:ext cx="665" cy="1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7" name="Oval 15"/>
                <p:cNvSpPr>
                  <a:spLocks noChangeArrowheads="1"/>
                </p:cNvSpPr>
                <p:nvPr/>
              </p:nvSpPr>
              <p:spPr bwMode="auto">
                <a:xfrm>
                  <a:off x="299" y="3089"/>
                  <a:ext cx="650" cy="1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8" name="Oval 16"/>
                <p:cNvSpPr>
                  <a:spLocks noChangeArrowheads="1"/>
                </p:cNvSpPr>
                <p:nvPr/>
              </p:nvSpPr>
              <p:spPr bwMode="auto">
                <a:xfrm>
                  <a:off x="355" y="3111"/>
                  <a:ext cx="554" cy="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089" name="Freeform 17"/>
              <p:cNvSpPr>
                <a:spLocks/>
              </p:cNvSpPr>
              <p:nvPr/>
            </p:nvSpPr>
            <p:spPr bwMode="auto">
              <a:xfrm>
                <a:off x="123" y="3464"/>
                <a:ext cx="32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9" y="30"/>
                  </a:cxn>
                  <a:cxn ang="0">
                    <a:pos x="85" y="44"/>
                  </a:cxn>
                  <a:cxn ang="0">
                    <a:pos x="153" y="61"/>
                  </a:cxn>
                  <a:cxn ang="0">
                    <a:pos x="212" y="70"/>
                  </a:cxn>
                  <a:cxn ang="0">
                    <a:pos x="275" y="75"/>
                  </a:cxn>
                  <a:cxn ang="0">
                    <a:pos x="321" y="70"/>
                  </a:cxn>
                  <a:cxn ang="0">
                    <a:pos x="248" y="61"/>
                  </a:cxn>
                  <a:cxn ang="0">
                    <a:pos x="171" y="44"/>
                  </a:cxn>
                  <a:cxn ang="0">
                    <a:pos x="94" y="22"/>
                  </a:cxn>
                  <a:cxn ang="0">
                    <a:pos x="31" y="4"/>
                  </a:cxn>
                  <a:cxn ang="0">
                    <a:pos x="0" y="0"/>
                  </a:cxn>
                </a:cxnLst>
                <a:rect l="0" t="0" r="r" b="b"/>
                <a:pathLst>
                  <a:path w="322" h="76">
                    <a:moveTo>
                      <a:pt x="0" y="0"/>
                    </a:moveTo>
                    <a:lnTo>
                      <a:pt x="49" y="30"/>
                    </a:lnTo>
                    <a:lnTo>
                      <a:pt x="85" y="44"/>
                    </a:lnTo>
                    <a:lnTo>
                      <a:pt x="153" y="61"/>
                    </a:lnTo>
                    <a:lnTo>
                      <a:pt x="212" y="70"/>
                    </a:lnTo>
                    <a:lnTo>
                      <a:pt x="275" y="75"/>
                    </a:lnTo>
                    <a:lnTo>
                      <a:pt x="321" y="70"/>
                    </a:lnTo>
                    <a:lnTo>
                      <a:pt x="248" y="61"/>
                    </a:lnTo>
                    <a:lnTo>
                      <a:pt x="171" y="44"/>
                    </a:lnTo>
                    <a:lnTo>
                      <a:pt x="94" y="22"/>
                    </a:lnTo>
                    <a:lnTo>
                      <a:pt x="31" y="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0" name="Freeform 18"/>
              <p:cNvSpPr>
                <a:spLocks/>
              </p:cNvSpPr>
              <p:nvPr/>
            </p:nvSpPr>
            <p:spPr bwMode="auto">
              <a:xfrm>
                <a:off x="715" y="3091"/>
                <a:ext cx="181" cy="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" y="8"/>
                  </a:cxn>
                  <a:cxn ang="0">
                    <a:pos x="139" y="21"/>
                  </a:cxn>
                  <a:cxn ang="0">
                    <a:pos x="180" y="34"/>
                  </a:cxn>
                  <a:cxn ang="0">
                    <a:pos x="166" y="48"/>
                  </a:cxn>
                  <a:cxn ang="0">
                    <a:pos x="126" y="30"/>
                  </a:cxn>
                  <a:cxn ang="0">
                    <a:pos x="67" y="17"/>
                  </a:cxn>
                  <a:cxn ang="0">
                    <a:pos x="9" y="17"/>
                  </a:cxn>
                  <a:cxn ang="0">
                    <a:pos x="0" y="0"/>
                  </a:cxn>
                </a:cxnLst>
                <a:rect l="0" t="0" r="r" b="b"/>
                <a:pathLst>
                  <a:path w="181" h="49">
                    <a:moveTo>
                      <a:pt x="0" y="0"/>
                    </a:moveTo>
                    <a:lnTo>
                      <a:pt x="85" y="8"/>
                    </a:lnTo>
                    <a:lnTo>
                      <a:pt x="139" y="21"/>
                    </a:lnTo>
                    <a:lnTo>
                      <a:pt x="180" y="34"/>
                    </a:lnTo>
                    <a:lnTo>
                      <a:pt x="166" y="48"/>
                    </a:lnTo>
                    <a:lnTo>
                      <a:pt x="126" y="30"/>
                    </a:lnTo>
                    <a:lnTo>
                      <a:pt x="67" y="17"/>
                    </a:lnTo>
                    <a:lnTo>
                      <a:pt x="9" y="17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1" name="Freeform 19"/>
              <p:cNvSpPr>
                <a:spLocks/>
              </p:cNvSpPr>
              <p:nvPr/>
            </p:nvSpPr>
            <p:spPr bwMode="auto">
              <a:xfrm>
                <a:off x="842" y="3342"/>
                <a:ext cx="181" cy="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" y="8"/>
                  </a:cxn>
                  <a:cxn ang="0">
                    <a:pos x="139" y="21"/>
                  </a:cxn>
                  <a:cxn ang="0">
                    <a:pos x="180" y="34"/>
                  </a:cxn>
                  <a:cxn ang="0">
                    <a:pos x="166" y="48"/>
                  </a:cxn>
                  <a:cxn ang="0">
                    <a:pos x="126" y="30"/>
                  </a:cxn>
                  <a:cxn ang="0">
                    <a:pos x="67" y="17"/>
                  </a:cxn>
                  <a:cxn ang="0">
                    <a:pos x="9" y="17"/>
                  </a:cxn>
                  <a:cxn ang="0">
                    <a:pos x="0" y="0"/>
                  </a:cxn>
                </a:cxnLst>
                <a:rect l="0" t="0" r="r" b="b"/>
                <a:pathLst>
                  <a:path w="181" h="49">
                    <a:moveTo>
                      <a:pt x="0" y="0"/>
                    </a:moveTo>
                    <a:lnTo>
                      <a:pt x="85" y="8"/>
                    </a:lnTo>
                    <a:lnTo>
                      <a:pt x="139" y="21"/>
                    </a:lnTo>
                    <a:lnTo>
                      <a:pt x="180" y="34"/>
                    </a:lnTo>
                    <a:lnTo>
                      <a:pt x="166" y="48"/>
                    </a:lnTo>
                    <a:lnTo>
                      <a:pt x="126" y="30"/>
                    </a:lnTo>
                    <a:lnTo>
                      <a:pt x="67" y="17"/>
                    </a:lnTo>
                    <a:lnTo>
                      <a:pt x="9" y="17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2" name="Freeform 20"/>
              <p:cNvSpPr>
                <a:spLocks/>
              </p:cNvSpPr>
              <p:nvPr/>
            </p:nvSpPr>
            <p:spPr bwMode="auto">
              <a:xfrm>
                <a:off x="322" y="3175"/>
                <a:ext cx="181" cy="49"/>
              </a:xfrm>
              <a:custGeom>
                <a:avLst/>
                <a:gdLst/>
                <a:ahLst/>
                <a:cxnLst>
                  <a:cxn ang="0">
                    <a:pos x="180" y="48"/>
                  </a:cxn>
                  <a:cxn ang="0">
                    <a:pos x="94" y="39"/>
                  </a:cxn>
                  <a:cxn ang="0">
                    <a:pos x="40" y="26"/>
                  </a:cxn>
                  <a:cxn ang="0">
                    <a:pos x="0" y="13"/>
                  </a:cxn>
                  <a:cxn ang="0">
                    <a:pos x="13" y="0"/>
                  </a:cxn>
                  <a:cxn ang="0">
                    <a:pos x="54" y="17"/>
                  </a:cxn>
                  <a:cxn ang="0">
                    <a:pos x="112" y="30"/>
                  </a:cxn>
                  <a:cxn ang="0">
                    <a:pos x="171" y="30"/>
                  </a:cxn>
                  <a:cxn ang="0">
                    <a:pos x="180" y="48"/>
                  </a:cxn>
                </a:cxnLst>
                <a:rect l="0" t="0" r="r" b="b"/>
                <a:pathLst>
                  <a:path w="181" h="49">
                    <a:moveTo>
                      <a:pt x="180" y="48"/>
                    </a:moveTo>
                    <a:lnTo>
                      <a:pt x="94" y="39"/>
                    </a:lnTo>
                    <a:lnTo>
                      <a:pt x="40" y="26"/>
                    </a:lnTo>
                    <a:lnTo>
                      <a:pt x="0" y="13"/>
                    </a:lnTo>
                    <a:lnTo>
                      <a:pt x="13" y="0"/>
                    </a:lnTo>
                    <a:lnTo>
                      <a:pt x="54" y="17"/>
                    </a:lnTo>
                    <a:lnTo>
                      <a:pt x="112" y="30"/>
                    </a:lnTo>
                    <a:lnTo>
                      <a:pt x="171" y="30"/>
                    </a:lnTo>
                    <a:lnTo>
                      <a:pt x="180" y="48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3" name="Freeform 21"/>
              <p:cNvSpPr>
                <a:spLocks/>
              </p:cNvSpPr>
              <p:nvPr/>
            </p:nvSpPr>
            <p:spPr bwMode="auto">
              <a:xfrm>
                <a:off x="516" y="3274"/>
                <a:ext cx="200" cy="230"/>
              </a:xfrm>
              <a:custGeom>
                <a:avLst/>
                <a:gdLst/>
                <a:ahLst/>
                <a:cxnLst>
                  <a:cxn ang="0">
                    <a:pos x="104" y="4"/>
                  </a:cxn>
                  <a:cxn ang="0">
                    <a:pos x="199" y="0"/>
                  </a:cxn>
                  <a:cxn ang="0">
                    <a:pos x="162" y="79"/>
                  </a:cxn>
                  <a:cxn ang="0">
                    <a:pos x="144" y="127"/>
                  </a:cxn>
                  <a:cxn ang="0">
                    <a:pos x="117" y="171"/>
                  </a:cxn>
                  <a:cxn ang="0">
                    <a:pos x="104" y="229"/>
                  </a:cxn>
                  <a:cxn ang="0">
                    <a:pos x="0" y="229"/>
                  </a:cxn>
                  <a:cxn ang="0">
                    <a:pos x="18" y="176"/>
                  </a:cxn>
                  <a:cxn ang="0">
                    <a:pos x="63" y="123"/>
                  </a:cxn>
                  <a:cxn ang="0">
                    <a:pos x="72" y="79"/>
                  </a:cxn>
                  <a:cxn ang="0">
                    <a:pos x="90" y="35"/>
                  </a:cxn>
                  <a:cxn ang="0">
                    <a:pos x="104" y="4"/>
                  </a:cxn>
                </a:cxnLst>
                <a:rect l="0" t="0" r="r" b="b"/>
                <a:pathLst>
                  <a:path w="200" h="230">
                    <a:moveTo>
                      <a:pt x="104" y="4"/>
                    </a:moveTo>
                    <a:lnTo>
                      <a:pt x="199" y="0"/>
                    </a:lnTo>
                    <a:lnTo>
                      <a:pt x="162" y="79"/>
                    </a:lnTo>
                    <a:lnTo>
                      <a:pt x="144" y="127"/>
                    </a:lnTo>
                    <a:lnTo>
                      <a:pt x="117" y="171"/>
                    </a:lnTo>
                    <a:lnTo>
                      <a:pt x="104" y="229"/>
                    </a:lnTo>
                    <a:lnTo>
                      <a:pt x="0" y="229"/>
                    </a:lnTo>
                    <a:lnTo>
                      <a:pt x="18" y="176"/>
                    </a:lnTo>
                    <a:lnTo>
                      <a:pt x="63" y="123"/>
                    </a:lnTo>
                    <a:lnTo>
                      <a:pt x="72" y="79"/>
                    </a:lnTo>
                    <a:lnTo>
                      <a:pt x="90" y="35"/>
                    </a:lnTo>
                    <a:lnTo>
                      <a:pt x="104" y="4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94" name="Group 22"/>
            <p:cNvGrpSpPr>
              <a:grpSpLocks/>
            </p:cNvGrpSpPr>
            <p:nvPr/>
          </p:nvGrpSpPr>
          <p:grpSpPr bwMode="auto">
            <a:xfrm>
              <a:off x="630" y="104"/>
              <a:ext cx="1005" cy="3081"/>
              <a:chOff x="630" y="104"/>
              <a:chExt cx="1005" cy="3081"/>
            </a:xfrm>
          </p:grpSpPr>
          <p:sp>
            <p:nvSpPr>
              <p:cNvPr id="3095" name="Freeform 23"/>
              <p:cNvSpPr>
                <a:spLocks/>
              </p:cNvSpPr>
              <p:nvPr/>
            </p:nvSpPr>
            <p:spPr bwMode="auto">
              <a:xfrm>
                <a:off x="873" y="104"/>
                <a:ext cx="762" cy="2316"/>
              </a:xfrm>
              <a:custGeom>
                <a:avLst/>
                <a:gdLst/>
                <a:ahLst/>
                <a:cxnLst>
                  <a:cxn ang="0">
                    <a:pos x="598" y="140"/>
                  </a:cxn>
                  <a:cxn ang="0">
                    <a:pos x="523" y="358"/>
                  </a:cxn>
                  <a:cxn ang="0">
                    <a:pos x="440" y="644"/>
                  </a:cxn>
                  <a:cxn ang="0">
                    <a:pos x="354" y="916"/>
                  </a:cxn>
                  <a:cxn ang="0">
                    <a:pos x="257" y="1286"/>
                  </a:cxn>
                  <a:cxn ang="0">
                    <a:pos x="130" y="1703"/>
                  </a:cxn>
                  <a:cxn ang="0">
                    <a:pos x="51" y="2079"/>
                  </a:cxn>
                  <a:cxn ang="0">
                    <a:pos x="15" y="2224"/>
                  </a:cxn>
                  <a:cxn ang="0">
                    <a:pos x="0" y="2315"/>
                  </a:cxn>
                  <a:cxn ang="0">
                    <a:pos x="63" y="2264"/>
                  </a:cxn>
                  <a:cxn ang="0">
                    <a:pos x="268" y="2103"/>
                  </a:cxn>
                  <a:cxn ang="0">
                    <a:pos x="124" y="2084"/>
                  </a:cxn>
                  <a:cxn ang="0">
                    <a:pos x="286" y="2088"/>
                  </a:cxn>
                  <a:cxn ang="0">
                    <a:pos x="313" y="2040"/>
                  </a:cxn>
                  <a:cxn ang="0">
                    <a:pos x="135" y="2042"/>
                  </a:cxn>
                  <a:cxn ang="0">
                    <a:pos x="322" y="2022"/>
                  </a:cxn>
                  <a:cxn ang="0">
                    <a:pos x="372" y="1941"/>
                  </a:cxn>
                  <a:cxn ang="0">
                    <a:pos x="162" y="1945"/>
                  </a:cxn>
                  <a:cxn ang="0">
                    <a:pos x="379" y="1923"/>
                  </a:cxn>
                  <a:cxn ang="0">
                    <a:pos x="426" y="1837"/>
                  </a:cxn>
                  <a:cxn ang="0">
                    <a:pos x="480" y="1712"/>
                  </a:cxn>
                  <a:cxn ang="0">
                    <a:pos x="526" y="1569"/>
                  </a:cxn>
                  <a:cxn ang="0">
                    <a:pos x="246" y="1587"/>
                  </a:cxn>
                  <a:cxn ang="0">
                    <a:pos x="530" y="1545"/>
                  </a:cxn>
                  <a:cxn ang="0">
                    <a:pos x="546" y="1497"/>
                  </a:cxn>
                  <a:cxn ang="0">
                    <a:pos x="284" y="1530"/>
                  </a:cxn>
                  <a:cxn ang="0">
                    <a:pos x="557" y="1475"/>
                  </a:cxn>
                  <a:cxn ang="0">
                    <a:pos x="602" y="1308"/>
                  </a:cxn>
                  <a:cxn ang="0">
                    <a:pos x="372" y="1358"/>
                  </a:cxn>
                  <a:cxn ang="0">
                    <a:pos x="611" y="1277"/>
                  </a:cxn>
                  <a:cxn ang="0">
                    <a:pos x="636" y="1204"/>
                  </a:cxn>
                  <a:cxn ang="0">
                    <a:pos x="381" y="1283"/>
                  </a:cxn>
                  <a:cxn ang="0">
                    <a:pos x="639" y="1182"/>
                  </a:cxn>
                  <a:cxn ang="0">
                    <a:pos x="654" y="1127"/>
                  </a:cxn>
                  <a:cxn ang="0">
                    <a:pos x="695" y="958"/>
                  </a:cxn>
                  <a:cxn ang="0">
                    <a:pos x="503" y="1042"/>
                  </a:cxn>
                  <a:cxn ang="0">
                    <a:pos x="700" y="923"/>
                  </a:cxn>
                  <a:cxn ang="0">
                    <a:pos x="758" y="679"/>
                  </a:cxn>
                  <a:cxn ang="0">
                    <a:pos x="541" y="743"/>
                  </a:cxn>
                  <a:cxn ang="0">
                    <a:pos x="758" y="655"/>
                  </a:cxn>
                  <a:cxn ang="0">
                    <a:pos x="758" y="479"/>
                  </a:cxn>
                  <a:cxn ang="0">
                    <a:pos x="575" y="560"/>
                  </a:cxn>
                  <a:cxn ang="0">
                    <a:pos x="761" y="433"/>
                  </a:cxn>
                  <a:cxn ang="0">
                    <a:pos x="761" y="261"/>
                  </a:cxn>
                  <a:cxn ang="0">
                    <a:pos x="727" y="149"/>
                  </a:cxn>
                  <a:cxn ang="0">
                    <a:pos x="661" y="0"/>
                  </a:cxn>
                  <a:cxn ang="0">
                    <a:pos x="598" y="140"/>
                  </a:cxn>
                </a:cxnLst>
                <a:rect l="0" t="0" r="r" b="b"/>
                <a:pathLst>
                  <a:path w="762" h="2316">
                    <a:moveTo>
                      <a:pt x="598" y="140"/>
                    </a:moveTo>
                    <a:lnTo>
                      <a:pt x="523" y="358"/>
                    </a:lnTo>
                    <a:lnTo>
                      <a:pt x="440" y="644"/>
                    </a:lnTo>
                    <a:lnTo>
                      <a:pt x="354" y="916"/>
                    </a:lnTo>
                    <a:lnTo>
                      <a:pt x="257" y="1286"/>
                    </a:lnTo>
                    <a:lnTo>
                      <a:pt x="130" y="1703"/>
                    </a:lnTo>
                    <a:lnTo>
                      <a:pt x="51" y="2079"/>
                    </a:lnTo>
                    <a:lnTo>
                      <a:pt x="15" y="2224"/>
                    </a:lnTo>
                    <a:lnTo>
                      <a:pt x="0" y="2315"/>
                    </a:lnTo>
                    <a:lnTo>
                      <a:pt x="63" y="2264"/>
                    </a:lnTo>
                    <a:lnTo>
                      <a:pt x="268" y="2103"/>
                    </a:lnTo>
                    <a:lnTo>
                      <a:pt x="124" y="2084"/>
                    </a:lnTo>
                    <a:lnTo>
                      <a:pt x="286" y="2088"/>
                    </a:lnTo>
                    <a:lnTo>
                      <a:pt x="313" y="2040"/>
                    </a:lnTo>
                    <a:lnTo>
                      <a:pt x="135" y="2042"/>
                    </a:lnTo>
                    <a:lnTo>
                      <a:pt x="322" y="2022"/>
                    </a:lnTo>
                    <a:lnTo>
                      <a:pt x="372" y="1941"/>
                    </a:lnTo>
                    <a:lnTo>
                      <a:pt x="162" y="1945"/>
                    </a:lnTo>
                    <a:lnTo>
                      <a:pt x="379" y="1923"/>
                    </a:lnTo>
                    <a:lnTo>
                      <a:pt x="426" y="1837"/>
                    </a:lnTo>
                    <a:lnTo>
                      <a:pt x="480" y="1712"/>
                    </a:lnTo>
                    <a:lnTo>
                      <a:pt x="526" y="1569"/>
                    </a:lnTo>
                    <a:lnTo>
                      <a:pt x="246" y="1587"/>
                    </a:lnTo>
                    <a:lnTo>
                      <a:pt x="530" y="1545"/>
                    </a:lnTo>
                    <a:lnTo>
                      <a:pt x="546" y="1497"/>
                    </a:lnTo>
                    <a:lnTo>
                      <a:pt x="284" y="1530"/>
                    </a:lnTo>
                    <a:lnTo>
                      <a:pt x="557" y="1475"/>
                    </a:lnTo>
                    <a:lnTo>
                      <a:pt x="602" y="1308"/>
                    </a:lnTo>
                    <a:lnTo>
                      <a:pt x="372" y="1358"/>
                    </a:lnTo>
                    <a:lnTo>
                      <a:pt x="611" y="1277"/>
                    </a:lnTo>
                    <a:lnTo>
                      <a:pt x="636" y="1204"/>
                    </a:lnTo>
                    <a:lnTo>
                      <a:pt x="381" y="1283"/>
                    </a:lnTo>
                    <a:lnTo>
                      <a:pt x="639" y="1182"/>
                    </a:lnTo>
                    <a:lnTo>
                      <a:pt x="654" y="1127"/>
                    </a:lnTo>
                    <a:lnTo>
                      <a:pt x="695" y="958"/>
                    </a:lnTo>
                    <a:lnTo>
                      <a:pt x="503" y="1042"/>
                    </a:lnTo>
                    <a:lnTo>
                      <a:pt x="700" y="923"/>
                    </a:lnTo>
                    <a:lnTo>
                      <a:pt x="758" y="679"/>
                    </a:lnTo>
                    <a:lnTo>
                      <a:pt x="541" y="743"/>
                    </a:lnTo>
                    <a:lnTo>
                      <a:pt x="758" y="655"/>
                    </a:lnTo>
                    <a:lnTo>
                      <a:pt x="758" y="479"/>
                    </a:lnTo>
                    <a:lnTo>
                      <a:pt x="575" y="560"/>
                    </a:lnTo>
                    <a:lnTo>
                      <a:pt x="761" y="433"/>
                    </a:lnTo>
                    <a:lnTo>
                      <a:pt x="761" y="261"/>
                    </a:lnTo>
                    <a:lnTo>
                      <a:pt x="727" y="149"/>
                    </a:lnTo>
                    <a:lnTo>
                      <a:pt x="661" y="0"/>
                    </a:lnTo>
                    <a:lnTo>
                      <a:pt x="598" y="140"/>
                    </a:lnTo>
                  </a:path>
                </a:pathLst>
              </a:custGeom>
              <a:gradFill rotWithShape="0">
                <a:gsLst>
                  <a:gs pos="0">
                    <a:srgbClr val="A64C4C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6" name="Freeform 24"/>
              <p:cNvSpPr>
                <a:spLocks/>
              </p:cNvSpPr>
              <p:nvPr/>
            </p:nvSpPr>
            <p:spPr bwMode="auto">
              <a:xfrm>
                <a:off x="630" y="114"/>
                <a:ext cx="915" cy="3071"/>
              </a:xfrm>
              <a:custGeom>
                <a:avLst/>
                <a:gdLst/>
                <a:ahLst/>
                <a:cxnLst>
                  <a:cxn ang="0">
                    <a:pos x="0" y="3070"/>
                  </a:cxn>
                  <a:cxn ang="0">
                    <a:pos x="372" y="1696"/>
                  </a:cxn>
                  <a:cxn ang="0">
                    <a:pos x="432" y="1458"/>
                  </a:cxn>
                  <a:cxn ang="0">
                    <a:pos x="484" y="1276"/>
                  </a:cxn>
                  <a:cxn ang="0">
                    <a:pos x="570" y="982"/>
                  </a:cxn>
                  <a:cxn ang="0">
                    <a:pos x="670" y="658"/>
                  </a:cxn>
                  <a:cxn ang="0">
                    <a:pos x="782" y="316"/>
                  </a:cxn>
                  <a:cxn ang="0">
                    <a:pos x="844" y="144"/>
                  </a:cxn>
                  <a:cxn ang="0">
                    <a:pos x="888" y="42"/>
                  </a:cxn>
                  <a:cxn ang="0">
                    <a:pos x="914" y="0"/>
                  </a:cxn>
                  <a:cxn ang="0">
                    <a:pos x="866" y="116"/>
                  </a:cxn>
                  <a:cxn ang="0">
                    <a:pos x="806" y="296"/>
                  </a:cxn>
                  <a:cxn ang="0">
                    <a:pos x="520" y="1230"/>
                  </a:cxn>
                  <a:cxn ang="0">
                    <a:pos x="442" y="1518"/>
                  </a:cxn>
                  <a:cxn ang="0">
                    <a:pos x="378" y="1774"/>
                  </a:cxn>
                  <a:cxn ang="0">
                    <a:pos x="314" y="2028"/>
                  </a:cxn>
                  <a:cxn ang="0">
                    <a:pos x="266" y="2238"/>
                  </a:cxn>
                  <a:cxn ang="0">
                    <a:pos x="258" y="2294"/>
                  </a:cxn>
                  <a:cxn ang="0">
                    <a:pos x="186" y="2558"/>
                  </a:cxn>
                  <a:cxn ang="0">
                    <a:pos x="50" y="3070"/>
                  </a:cxn>
                  <a:cxn ang="0">
                    <a:pos x="0" y="3070"/>
                  </a:cxn>
                </a:cxnLst>
                <a:rect l="0" t="0" r="r" b="b"/>
                <a:pathLst>
                  <a:path w="915" h="3071">
                    <a:moveTo>
                      <a:pt x="0" y="3070"/>
                    </a:moveTo>
                    <a:lnTo>
                      <a:pt x="372" y="1696"/>
                    </a:lnTo>
                    <a:lnTo>
                      <a:pt x="432" y="1458"/>
                    </a:lnTo>
                    <a:lnTo>
                      <a:pt x="484" y="1276"/>
                    </a:lnTo>
                    <a:lnTo>
                      <a:pt x="570" y="982"/>
                    </a:lnTo>
                    <a:lnTo>
                      <a:pt x="670" y="658"/>
                    </a:lnTo>
                    <a:lnTo>
                      <a:pt x="782" y="316"/>
                    </a:lnTo>
                    <a:lnTo>
                      <a:pt x="844" y="144"/>
                    </a:lnTo>
                    <a:lnTo>
                      <a:pt x="888" y="42"/>
                    </a:lnTo>
                    <a:lnTo>
                      <a:pt x="914" y="0"/>
                    </a:lnTo>
                    <a:lnTo>
                      <a:pt x="866" y="116"/>
                    </a:lnTo>
                    <a:lnTo>
                      <a:pt x="806" y="296"/>
                    </a:lnTo>
                    <a:lnTo>
                      <a:pt x="520" y="1230"/>
                    </a:lnTo>
                    <a:lnTo>
                      <a:pt x="442" y="1518"/>
                    </a:lnTo>
                    <a:lnTo>
                      <a:pt x="378" y="1774"/>
                    </a:lnTo>
                    <a:lnTo>
                      <a:pt x="314" y="2028"/>
                    </a:lnTo>
                    <a:lnTo>
                      <a:pt x="266" y="2238"/>
                    </a:lnTo>
                    <a:lnTo>
                      <a:pt x="258" y="2294"/>
                    </a:lnTo>
                    <a:lnTo>
                      <a:pt x="186" y="2558"/>
                    </a:lnTo>
                    <a:lnTo>
                      <a:pt x="50" y="3070"/>
                    </a:lnTo>
                    <a:lnTo>
                      <a:pt x="0" y="3070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099" name="Rectangle 27"/>
          <p:cNvSpPr>
            <a:spLocks noGrp="1" noChangeArrowheads="1"/>
          </p:cNvSpPr>
          <p:nvPr>
            <p:ph type="dt" sz="quarter" idx="2"/>
          </p:nvPr>
        </p:nvSpPr>
        <p:spPr>
          <a:xfrm>
            <a:off x="228600" y="6261100"/>
            <a:ext cx="25273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ftr" sz="quarter" idx="3"/>
          </p:nvPr>
        </p:nvSpPr>
        <p:spPr>
          <a:xfrm>
            <a:off x="2925763" y="6272213"/>
            <a:ext cx="3457575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443163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103" name="Rectangle 3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4975" y="122238"/>
            <a:ext cx="2200275" cy="6100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82563" y="122238"/>
            <a:ext cx="6450012" cy="6100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71DE0-9916-473E-8A2A-7210161C5E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500" y="1447800"/>
            <a:ext cx="4311650" cy="477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4550" y="1447800"/>
            <a:ext cx="4311650" cy="477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2052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2053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4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5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6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7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8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9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1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2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3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4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8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9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71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207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82563" y="122238"/>
            <a:ext cx="8802687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7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" y="1447800"/>
            <a:ext cx="87757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74" name="Rectangle 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9863" y="6273800"/>
            <a:ext cx="2497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ru-RU"/>
          </a:p>
        </p:txBody>
      </p:sp>
      <p:sp>
        <p:nvSpPr>
          <p:cNvPr id="2075" name="Rectangle 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17813" y="6286500"/>
            <a:ext cx="3578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ru-RU"/>
          </a:p>
        </p:txBody>
      </p:sp>
      <p:sp>
        <p:nvSpPr>
          <p:cNvPr id="2076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11925" y="6286500"/>
            <a:ext cx="2462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90500" y="0"/>
            <a:ext cx="8953500" cy="6858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6000" dirty="0" err="1" smtClean="0"/>
              <a:t>Инфузионная</a:t>
            </a:r>
            <a:r>
              <a:rPr lang="ru-RU" sz="6000" dirty="0" smtClean="0"/>
              <a:t> терапия у детей – подводные камни.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                                </a:t>
            </a:r>
            <a:r>
              <a:rPr lang="ru-RU" dirty="0" err="1" smtClean="0"/>
              <a:t>Кажина</a:t>
            </a:r>
            <a:r>
              <a:rPr lang="ru-RU" dirty="0" smtClean="0"/>
              <a:t> В.А., </a:t>
            </a:r>
            <a:r>
              <a:rPr lang="ru-RU" dirty="0" err="1" smtClean="0"/>
              <a:t>Клочко</a:t>
            </a:r>
            <a:r>
              <a:rPr lang="ru-RU" dirty="0" smtClean="0"/>
              <a:t> А.И., Сергиенко В.К., Омельченко Н.В.</a:t>
            </a:r>
          </a:p>
          <a:p>
            <a:pPr algn="r">
              <a:buNone/>
            </a:pPr>
            <a:r>
              <a:rPr lang="ru-RU" dirty="0" smtClean="0"/>
              <a:t>      УО «</a:t>
            </a:r>
            <a:r>
              <a:rPr lang="ru-RU" dirty="0" err="1" smtClean="0"/>
              <a:t>ГрГМУ</a:t>
            </a:r>
            <a:r>
              <a:rPr lang="ru-RU" dirty="0" smtClean="0"/>
              <a:t>»</a:t>
            </a:r>
          </a:p>
          <a:p>
            <a:pPr algn="r">
              <a:buNone/>
            </a:pPr>
            <a:r>
              <a:rPr lang="ru-RU" dirty="0" smtClean="0"/>
              <a:t>УЗ «ГОДКБ»</a:t>
            </a:r>
          </a:p>
          <a:p>
            <a:pPr algn="r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Казалось бы – все просто и понятно. Так в чем сложность?</a:t>
            </a:r>
            <a:endParaRPr lang="en-US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5572140"/>
          </a:xfrm>
        </p:spPr>
        <p:txBody>
          <a:bodyPr>
            <a:normAutofit fontScale="62500" lnSpcReduction="20000"/>
          </a:bodyPr>
          <a:lstStyle/>
          <a:p>
            <a:endParaRPr lang="ru-RU" b="1" dirty="0" smtClean="0"/>
          </a:p>
          <a:p>
            <a:r>
              <a:rPr lang="ru-RU" b="1" dirty="0" smtClean="0"/>
              <a:t>Все жидкие среды организма являются сложными растворами, содержащими ионы, </a:t>
            </a:r>
            <a:r>
              <a:rPr lang="ru-RU" b="1" dirty="0" err="1" smtClean="0"/>
              <a:t>недиссоциирующие</a:t>
            </a:r>
            <a:r>
              <a:rPr lang="ru-RU" b="1" dirty="0" smtClean="0"/>
              <a:t> молекулы и коллоидные частицы</a:t>
            </a:r>
          </a:p>
          <a:p>
            <a:r>
              <a:rPr lang="ru-RU" b="1" dirty="0" smtClean="0"/>
              <a:t>Реальные мембраны организма имеют разную</a:t>
            </a:r>
            <a:r>
              <a:rPr lang="en-US" b="1" dirty="0" smtClean="0"/>
              <a:t> </a:t>
            </a:r>
            <a:r>
              <a:rPr lang="ru-RU" b="1" dirty="0" smtClean="0"/>
              <a:t>проницаемость для разных компонентов раствора</a:t>
            </a:r>
          </a:p>
          <a:p>
            <a:r>
              <a:rPr lang="ru-RU" b="1" dirty="0" smtClean="0"/>
              <a:t>И в норме, и в патологии проницаемость мембран в организме меняется (нагрузка, возбуждение, передача импульса, период </a:t>
            </a:r>
            <a:r>
              <a:rPr lang="ru-RU" b="1" dirty="0" err="1" smtClean="0"/>
              <a:t>рефрактерности</a:t>
            </a:r>
            <a:r>
              <a:rPr lang="ru-RU" b="1" dirty="0" smtClean="0"/>
              <a:t>, воспаление, метаболические нарушения, интоксикации и т.д.)</a:t>
            </a:r>
          </a:p>
          <a:p>
            <a:r>
              <a:rPr lang="ru-RU" b="1" dirty="0" smtClean="0"/>
              <a:t>Существует активный транспорт через мембраны (белки-переносчики нередко работают против градиента концентрации)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И в норме и в патологии градиент гидростатического давления по сторонам мембраны меняется в зависимости от функциональной нагрузки</a:t>
            </a:r>
          </a:p>
          <a:p>
            <a:r>
              <a:rPr lang="ru-RU" b="1" dirty="0" smtClean="0"/>
              <a:t>И в норме, и в патологии электрический заряд (поляризация мембраны или каналов) по сторонам мембраны меняется в зависимости от функциональной нагрузки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 чем сложность?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447800"/>
            <a:ext cx="7608910" cy="4775200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Равновесие </a:t>
            </a:r>
            <a:r>
              <a:rPr lang="ru-RU" b="1" dirty="0" err="1" smtClean="0"/>
              <a:t>Доннана</a:t>
            </a:r>
            <a:r>
              <a:rPr lang="ru-RU" b="1" dirty="0" smtClean="0"/>
              <a:t>.</a:t>
            </a:r>
            <a:endParaRPr lang="ru-RU" dirty="0" smtClean="0"/>
          </a:p>
          <a:p>
            <a:r>
              <a:rPr lang="ru-RU" dirty="0" smtClean="0"/>
              <a:t>Белковые молекулы не проходят через мембрану капилляров. Они обладают слабым отрицательным зарядом. Благодаря</a:t>
            </a:r>
            <a:r>
              <a:rPr lang="en-US" dirty="0" smtClean="0"/>
              <a:t> </a:t>
            </a:r>
            <a:r>
              <a:rPr lang="ru-RU" dirty="0" smtClean="0"/>
              <a:t>этому крупные молекулы удерживают вокруг себя дополнительные катионы</a:t>
            </a:r>
            <a:r>
              <a:rPr lang="en-US" dirty="0" smtClean="0"/>
              <a:t> </a:t>
            </a:r>
            <a:r>
              <a:rPr lang="ru-RU" dirty="0" smtClean="0"/>
              <a:t>(преимущественно </a:t>
            </a:r>
            <a:r>
              <a:rPr lang="ru-RU" dirty="0" err="1" smtClean="0"/>
              <a:t>Na+</a:t>
            </a:r>
            <a:r>
              <a:rPr lang="ru-RU" dirty="0" smtClean="0"/>
              <a:t>). </a:t>
            </a:r>
            <a:endParaRPr lang="en-US" dirty="0" smtClean="0"/>
          </a:p>
          <a:p>
            <a:r>
              <a:rPr lang="ru-RU" dirty="0" smtClean="0"/>
              <a:t>В результате увеличивается осмотический градиент.</a:t>
            </a:r>
          </a:p>
          <a:p>
            <a:r>
              <a:rPr lang="ru-RU" dirty="0" smtClean="0"/>
              <a:t>Коллоидно-осмотическое давление в капиллярах – основная сила </a:t>
            </a:r>
            <a:r>
              <a:rPr lang="ru-RU" dirty="0" err="1" smtClean="0"/>
              <a:t>реабсорбции</a:t>
            </a:r>
            <a:r>
              <a:rPr lang="en-US" dirty="0" smtClean="0"/>
              <a:t> </a:t>
            </a:r>
            <a:r>
              <a:rPr lang="ru-RU" dirty="0" smtClean="0"/>
              <a:t>жидкости в капилляр, создаётся теми веществами в плазме, для которых стенка</a:t>
            </a:r>
            <a:r>
              <a:rPr lang="en-US" dirty="0" smtClean="0"/>
              <a:t> </a:t>
            </a:r>
            <a:r>
              <a:rPr lang="ru-RU" dirty="0" smtClean="0"/>
              <a:t>капилляра является препятствием и составляет 25-30 </a:t>
            </a:r>
            <a:r>
              <a:rPr lang="ru-RU" dirty="0" err="1" smtClean="0"/>
              <a:t>mmHg</a:t>
            </a:r>
            <a:r>
              <a:rPr lang="ru-RU" dirty="0" smtClean="0"/>
              <a:t>. </a:t>
            </a:r>
            <a:endParaRPr lang="en-US" dirty="0" smtClean="0"/>
          </a:p>
          <a:p>
            <a:r>
              <a:rPr lang="ru-RU" dirty="0" smtClean="0"/>
              <a:t>Величина коллоидно-осмотического давления зависит от концентрации коллоидных молекул в плазме. Основные коллоидные молекулы плазмы – это белки. </a:t>
            </a:r>
          </a:p>
          <a:p>
            <a:r>
              <a:rPr lang="ru-RU" dirty="0" smtClean="0"/>
              <a:t>Альбумин – белок, который на 2/3 определяет </a:t>
            </a:r>
            <a:r>
              <a:rPr lang="ru-RU" dirty="0" err="1" smtClean="0"/>
              <a:t>онкотическое</a:t>
            </a:r>
            <a:r>
              <a:rPr lang="ru-RU" dirty="0" smtClean="0"/>
              <a:t> давление.</a:t>
            </a: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 чем сложность?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Содержание </a:t>
            </a:r>
            <a:r>
              <a:rPr lang="ru-RU" b="1" dirty="0" err="1" smtClean="0"/>
              <a:t>Na</a:t>
            </a:r>
            <a:r>
              <a:rPr lang="ru-RU" b="1" dirty="0" smtClean="0"/>
              <a:t> и воды в организме регулируется</a:t>
            </a:r>
            <a:r>
              <a:rPr lang="en-US" b="1" dirty="0" smtClean="0"/>
              <a:t> </a:t>
            </a:r>
            <a:r>
              <a:rPr lang="ru-RU" b="1" dirty="0" smtClean="0"/>
              <a:t>независимо друг от друга.</a:t>
            </a:r>
            <a:endParaRPr lang="en-US" b="1" dirty="0" smtClean="0"/>
          </a:p>
          <a:p>
            <a:r>
              <a:rPr lang="ru-RU" b="1" dirty="0" smtClean="0"/>
              <a:t>Задача №1 – поддерживать постоянство</a:t>
            </a:r>
            <a:r>
              <a:rPr lang="en-US" b="1" dirty="0" smtClean="0"/>
              <a:t> </a:t>
            </a:r>
            <a:r>
              <a:rPr lang="ru-RU" b="1" dirty="0" smtClean="0"/>
              <a:t>состава и </a:t>
            </a:r>
            <a:r>
              <a:rPr lang="ru-RU" b="1" dirty="0" err="1" smtClean="0"/>
              <a:t>осмолярности</a:t>
            </a:r>
            <a:r>
              <a:rPr lang="ru-RU" b="1" dirty="0" smtClean="0"/>
              <a:t> внеклеточной жидкости</a:t>
            </a:r>
            <a:endParaRPr lang="en-US" b="1" dirty="0" smtClean="0"/>
          </a:p>
          <a:p>
            <a:r>
              <a:rPr lang="ru-RU" b="1" dirty="0" smtClean="0"/>
              <a:t> Задача №2 – поддерживать постоянство</a:t>
            </a:r>
            <a:r>
              <a:rPr lang="en-US" b="1" dirty="0" smtClean="0"/>
              <a:t> </a:t>
            </a:r>
            <a:r>
              <a:rPr lang="ru-RU" b="1" dirty="0" smtClean="0"/>
              <a:t>количества внеклеточной жидкости.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чем забываем…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47800"/>
            <a:ext cx="8323290" cy="477520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Лимфа – это часть интерстициальной жидкости, перекачиваемой по </a:t>
            </a:r>
            <a:r>
              <a:rPr lang="ru-RU" dirty="0" smtClean="0"/>
              <a:t>системе лимфатических сосудов в венозную часть кровеносного русла. </a:t>
            </a:r>
          </a:p>
          <a:p>
            <a:r>
              <a:rPr lang="ru-RU" dirty="0" smtClean="0"/>
              <a:t>При</a:t>
            </a:r>
            <a:r>
              <a:rPr lang="en-US" dirty="0" smtClean="0"/>
              <a:t> </a:t>
            </a:r>
            <a:r>
              <a:rPr lang="ru-RU" dirty="0" smtClean="0"/>
              <a:t>нормально работающей лимфатической системе количество лимфы невелико.</a:t>
            </a:r>
          </a:p>
          <a:p>
            <a:r>
              <a:rPr lang="ru-RU" dirty="0" smtClean="0"/>
              <a:t>Лимфа образуется в </a:t>
            </a:r>
            <a:r>
              <a:rPr lang="ru-RU" dirty="0" err="1" smtClean="0"/>
              <a:t>интерстиции</a:t>
            </a:r>
            <a:r>
              <a:rPr lang="ru-RU" dirty="0" smtClean="0"/>
              <a:t> со скоростью 2-3л/</a:t>
            </a:r>
            <a:r>
              <a:rPr lang="ru-RU" dirty="0" err="1" smtClean="0"/>
              <a:t>сут</a:t>
            </a:r>
            <a:r>
              <a:rPr lang="ru-RU" dirty="0" smtClean="0"/>
              <a:t>. Суммарная скорость</a:t>
            </a:r>
            <a:r>
              <a:rPr lang="en-US" dirty="0" smtClean="0"/>
              <a:t> </a:t>
            </a:r>
            <a:r>
              <a:rPr lang="ru-RU" dirty="0" smtClean="0"/>
              <a:t>поступления лимфы в кровь составляет 120 мл/час. То есть, сколько лимфы образуется, столько и откачивается. </a:t>
            </a:r>
            <a:endParaRPr lang="en-US" dirty="0" smtClean="0"/>
          </a:p>
          <a:p>
            <a:r>
              <a:rPr lang="ru-RU" dirty="0" smtClean="0"/>
              <a:t>Важно, что с током лимфы из </a:t>
            </a:r>
            <a:r>
              <a:rPr lang="ru-RU" dirty="0" err="1" smtClean="0"/>
              <a:t>интерстиция</a:t>
            </a:r>
            <a:r>
              <a:rPr lang="ru-RU" dirty="0" smtClean="0"/>
              <a:t> удаляются молекулы белка, которым удаётся туда просочиться. </a:t>
            </a:r>
            <a:endParaRPr lang="en-US" dirty="0" smtClean="0"/>
          </a:p>
          <a:p>
            <a:r>
              <a:rPr lang="ru-RU" dirty="0" smtClean="0"/>
              <a:t>Благодаря работе</a:t>
            </a:r>
            <a:r>
              <a:rPr lang="en-US" dirty="0" smtClean="0"/>
              <a:t> </a:t>
            </a:r>
            <a:r>
              <a:rPr lang="ru-RU" dirty="0" smtClean="0"/>
              <a:t>лимфатической системы поддерживается эффективный градиент </a:t>
            </a:r>
            <a:r>
              <a:rPr lang="ru-RU" dirty="0" err="1" smtClean="0"/>
              <a:t>онкотического</a:t>
            </a:r>
            <a:r>
              <a:rPr lang="en-US" dirty="0" smtClean="0"/>
              <a:t> </a:t>
            </a:r>
            <a:r>
              <a:rPr lang="ru-RU" dirty="0" smtClean="0"/>
              <a:t>давления между капилляром и </a:t>
            </a:r>
            <a:r>
              <a:rPr lang="ru-RU" dirty="0" err="1" smtClean="0"/>
              <a:t>интерстицием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200" smtClean="0"/>
              <a:t>Выделение воды из организма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429124" y="1447800"/>
            <a:ext cx="4714876" cy="519591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Char char="v"/>
            </a:pPr>
            <a:r>
              <a:rPr lang="ru-RU" dirty="0" smtClean="0"/>
              <a:t>Через почки (100 ккал – 60-80 мл мочи)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dirty="0" smtClean="0"/>
              <a:t>С перспирацией (новорожденные – 1.5; до года – 1; после года и взрослые - 0,5 мл/кг/час)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dirty="0" smtClean="0"/>
              <a:t>Испарение с поверхности кожи (1/3)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dirty="0" smtClean="0"/>
              <a:t>Испарение с поверхности легких (2/3)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dirty="0" smtClean="0"/>
              <a:t>Через ЖКТ</a:t>
            </a:r>
          </a:p>
        </p:txBody>
      </p:sp>
      <p:pic>
        <p:nvPicPr>
          <p:cNvPr id="28674" name="Picture 2" descr="C:\Documents and Settings\Admin\Мои документы\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0" y="1643050"/>
            <a:ext cx="4311650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Поступление  воды в организм:</a:t>
            </a:r>
            <a:br>
              <a:rPr lang="ru-RU" b="1" u="sng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dirty="0" smtClean="0">
                <a:solidFill>
                  <a:srgbClr val="FF0000"/>
                </a:solidFill>
              </a:rPr>
              <a:t>Естественные пути</a:t>
            </a:r>
          </a:p>
          <a:p>
            <a:r>
              <a:rPr lang="ru-RU" b="1" i="1" dirty="0" smtClean="0"/>
              <a:t>Через ЖКТ</a:t>
            </a:r>
          </a:p>
          <a:p>
            <a:r>
              <a:rPr lang="ru-RU" b="1" i="1" dirty="0" smtClean="0"/>
              <a:t>С вдыхаемым воздухом</a:t>
            </a:r>
          </a:p>
          <a:p>
            <a:r>
              <a:rPr lang="ru-RU" b="1" i="1" dirty="0" smtClean="0"/>
              <a:t>Образование </a:t>
            </a:r>
            <a:r>
              <a:rPr lang="ru-RU" b="1" i="1" dirty="0" err="1" smtClean="0"/>
              <a:t>оксидационной</a:t>
            </a:r>
            <a:r>
              <a:rPr lang="ru-RU" b="1" i="1" dirty="0" smtClean="0"/>
              <a:t> воды (при продукции в организме 100 ккал образуется 10 мл воды)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Неестественные пути</a:t>
            </a:r>
          </a:p>
          <a:p>
            <a:r>
              <a:rPr lang="ru-RU" dirty="0" err="1" smtClean="0"/>
              <a:t>Интравенозно</a:t>
            </a:r>
            <a:endParaRPr lang="ru-RU" dirty="0" smtClean="0"/>
          </a:p>
          <a:p>
            <a:r>
              <a:rPr lang="ru-RU" dirty="0" err="1" smtClean="0"/>
              <a:t>Внутрикостно</a:t>
            </a:r>
            <a:endParaRPr lang="ru-RU" dirty="0" smtClean="0"/>
          </a:p>
          <a:p>
            <a:r>
              <a:rPr lang="ru-RU" dirty="0" smtClean="0"/>
              <a:t>Подкожно</a:t>
            </a:r>
          </a:p>
          <a:p>
            <a:r>
              <a:rPr lang="ru-RU" dirty="0" smtClean="0"/>
              <a:t>внутримышечно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714480" y="274638"/>
            <a:ext cx="5214974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Определение термина</a:t>
            </a:r>
          </a:p>
        </p:txBody>
      </p:sp>
      <p:sp>
        <p:nvSpPr>
          <p:cNvPr id="6147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1142976" y="2571744"/>
            <a:ext cx="7786742" cy="4286256"/>
          </a:xfrm>
        </p:spPr>
        <p:txBody>
          <a:bodyPr anchor="ctr"/>
          <a:lstStyle/>
          <a:p>
            <a:pPr eaLnBrk="1" hangingPunct="1">
              <a:buFontTx/>
              <a:buNone/>
            </a:pPr>
            <a:endParaRPr lang="ru-RU" sz="2400" dirty="0" smtClean="0">
              <a:latin typeface="Georgia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400" dirty="0" smtClean="0">
                <a:latin typeface="Georgia" pitchFamily="18" charset="0"/>
              </a:rPr>
              <a:t>	</a:t>
            </a:r>
            <a:r>
              <a:rPr lang="ru-RU" sz="2400" dirty="0" err="1" smtClean="0">
                <a:latin typeface="Georgia" pitchFamily="18" charset="0"/>
              </a:rPr>
              <a:t>Инфузионная</a:t>
            </a:r>
            <a:r>
              <a:rPr lang="ru-RU" sz="2400" dirty="0" smtClean="0">
                <a:latin typeface="Georgia" pitchFamily="18" charset="0"/>
              </a:rPr>
              <a:t> (</a:t>
            </a:r>
            <a:r>
              <a:rPr lang="ru-RU" sz="2400" dirty="0" err="1" smtClean="0">
                <a:latin typeface="Georgia" pitchFamily="18" charset="0"/>
              </a:rPr>
              <a:t>инфузионно-трансфузионная</a:t>
            </a:r>
            <a:r>
              <a:rPr lang="ru-RU" sz="2400" dirty="0" smtClean="0">
                <a:latin typeface="Georgia" pitchFamily="18" charset="0"/>
              </a:rPr>
              <a:t>) терапия - это метод лечения, заключающийся в парентеральном введении в организм больного различных веществ, компонентов жизнедеятельности и фармацевтических препаратов, растворенных в водной среде.</a:t>
            </a:r>
          </a:p>
          <a:p>
            <a:pPr algn="just" eaLnBrk="1" hangingPunct="1">
              <a:buFontTx/>
              <a:buNone/>
            </a:pPr>
            <a:r>
              <a:rPr lang="ru-RU" sz="2400" dirty="0" smtClean="0">
                <a:latin typeface="Georgia" pitchFamily="18" charset="0"/>
              </a:rPr>
              <a:t>	Необходимо различать термины </a:t>
            </a:r>
            <a:r>
              <a:rPr lang="ru-RU" sz="2400" b="1" dirty="0" err="1" smtClean="0">
                <a:solidFill>
                  <a:srgbClr val="C00000"/>
                </a:solidFill>
                <a:latin typeface="Georgia" pitchFamily="18" charset="0"/>
              </a:rPr>
              <a:t>инфузия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400" dirty="0" smtClean="0">
                <a:latin typeface="Georgia" pitchFamily="18" charset="0"/>
              </a:rPr>
              <a:t>и 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трансфузия</a:t>
            </a:r>
            <a: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  <a:t>.</a:t>
            </a:r>
            <a:r>
              <a:rPr lang="ru-RU" sz="2400" dirty="0" smtClean="0">
                <a:latin typeface="Georgia" pitchFamily="18" charset="0"/>
              </a:rPr>
              <a:t> Последний, относится только к переливанию крови или ее компонентов.</a:t>
            </a:r>
          </a:p>
        </p:txBody>
      </p:sp>
      <p:sp>
        <p:nvSpPr>
          <p:cNvPr id="76802" name="AutoShape 2" descr="data:image/jpeg;base64,/9j/4AAQSkZJRgABAQAAAQABAAD/2wCEAAkGBhISERQSEhIUFRUVFxQUFRQUFQ8UFBAUFBQVFRUUFRQXHCYeFxkjGRUUHy8gIycpLC0sFR4xNTAqNSYrLCkBCQoKDgwOGg8PGikcHyQpKSkpKSwsLCksKSwpKSkpKSwpKSwsKSkpKSwpKSwsKSwpLCwpLCwsKSksKSkpLCwsKf/AABEIAOEA4QMBIgACEQEDEQH/xAAcAAAABwEBAAAAAAAAAAAAAAAAAgMEBQYHAQj/xAA/EAABAwIEBAMGAgkEAQUAAAABAAIDBBEFEiExBkFRYRNxgQciMkKRoVKxFBUjYnLB0eHwJIKSovEWM0NTsv/EABoBAAMBAQEBAAAAAAAAAAAAAAECAwQABQb/xAAsEQACAgICAgEDAwMFAAAAAAAAAQIRAyESMQRBUSJhcRMykRSh4SNCsdHx/9oADAMBAAIRAxEAPwDW11dAXVpMQAuucALkgAbkkADzKjcWx+KnaS5wJHyjl5nl5brL+IMeqq92W5ZD+EaZu5SSlRqwePLK9dfJbsf9pUbLx0tpXbGQ/wDttPbm8/ZVF9RLO4vlc57jzcTYdg3YBEw3BWx8tVJtYEFFvcj1seCGLrb+RqKZx3NuwFkuyIDRKrhT2XOhdK4EYIWGhlX0wcE84L4h/R5fBkP7KQ212jfsHdgdj6Fcc1Q+MZGDXc8uynLX1F1BZ4PC/wDw2uCX5TuPuEtmVF4A4oFRAWOd+1p7A3Or4z8JP/59Ars03F+qbTVo+ayQlim4S7Qe6BKKmlfiLYm5nIpWTbHl1y6Z4diTJm5mlPFwE7AuXRkLLghCUhVbJdybTlFOgVZS+IIr3WH8XUWSYnkVvuNRaFZFx1QXN0+bIpQQIYqk2N+EpoC5rLDMVeWU+Ui2yyThmpEdTGT1t9VsRddoIXY48oX8CTdSo7iB/Zk2G23VZVxVijfhjaG66kWWrEZmkLF+KqR0dQ5p2vceRXZJLjVDwT5WmRfjnqUEldBZ9fBpPaACa4lXiJhdpf5QfuT2A1Kd2WfcYYv4jzG07j/oDp9SCf8Aj0ViGPG8klFFdxnEzPLuS0E2/eJOrinkMdhZRtNRHPfkpYIR12fQSjGCUYdI6gUAgUGwpABXELroCSx6O3XWlFK7dCxqDFV6spjUSEg2a3TMRe56NHNStZVDKbmzeZKipakG4do0fILAv5WJ5DsP7KOR8tE35P6X7O/n4/yRuG4k7Dq+ORxvE8ZXkXs+J2jvUaHzAW94fPdtr35gjZzTqCOxvf1WE11KaiItIaCNY7fKQLFthsORvr2CvPsv4iMtMI3n9rTEROB3Mdz4Z9PeZ6NVMHXE8vy5fq/6nv2aPdRHEFPnYR2Ul4gOoSFW27T2VWzDEqnCNUWSOjPXTyV6Czitf4NS13Imy0GimzMB7JIjyWxdBBBOKEemk6euTWZqRhRAYnHcFZ3xTRXBWn1kV1TOIKYWN1N7Lp6MNrIjHJpyNx6LVuFcR8aBp52ss/4kpAH3CmOAMQyPMZ2OoWnxp06fsx+RHV/BfY3WKpntAwkOLZPQ+quUrwDdMMVphMwsOyfIk4uPsEJU0zKf1c3qgrd/6Q7riycWaOR6DxKbLE8je1h5u90fcrG8emzVMpDiCw5W66WYLa/QLWMWqB4kUZBsSX9A4tBAaD11usQ4uppqeqka46SEvY6xs5ridj1GxHUK2R1Gy/gLlla91oslFUZmg808CpeEY0WnK/bkVJYvxW2Jlm6vP0Hcqccias9nJDh2TGI4tFA28jgOg3J8gqbXcevL/wBmAG99Sf6KAlM1Q4vJv3J/JIQ4ZK6RseX3nGw5gpXOzz55pN1E1XBcRE8LZLWve46Ebp/eyi6dsVFTtDnABo35udzsOeqq9XiU9c/Ky7Ige9v91viPZc3SNzyKK+ouhr2E2Dmk9AQSm9RVW6knZo3d5KHw6lZCC2IAu+d7rWHm7+QR5KkA6O+L4pDvbsBqG7nTl03U3KzNLyHJUv8AIpWPubXu7kBa0fr+L107KOac9w02GgLrHf8ACBa+x0tr2AulTC65zAtAuCCRqPhuTtlIJG3IEap1DGb23tyNxoTzv8Isb/iPOyUg2o97f/BH5MlwL9XanV3PMR8R391vqU6wPFDS1UdSQQx/7KoFre44geJYbWNj6J2aUNF9z1taw6NGwCjpmjUEaEWI80ydO0Slb2zc4jY5b3BGZp01HO3bUH1SwVN9n+Mman8FxvNTWAvvJCdGH6e6e7QrhHICARsVpe9mRqtFQ4wofdJG7dVOcGYl4kI/zVHxymzMPcWVV4JrvCnfCeRuPIpOmF7RpVlxAFdVBQJGVqWRHhBnEbVM0KovFLXBpsFoc0d1C4jh4I2UWVjswLF6CQkkgocJVTGTZXaG603GMHaQRZZFjUBgqA4cili6YZw0axO0FtwmbXFKYJViWBp7JtOXBxAV+V7IONDvMEExu9BdbOo2KrpGyNyuHkRu08iDyKonFPDLquCaE2M8LjJE4C2bMM2UdA8fcBaAofH6dzP9RH8TRZw/E3urpXpixk4Pku0edXy+7ro4aEcwQo6oeSDcqy8eU7f0l00Ys2U5iByf831OvqVVah2i87hxlR9Bm8n9XEn9iYwZpLG2HJSUdW6B4laLlt9OtwdD0Trh+gayma5wNyL69OyZVjgSTp6G+indMwt1RHGqlqpA+dxy30YNAB5ch91bKWABoto0C1hpZvUeX9VSKeQhx15kdt9h1Ku2D1F2AAa22HLz6Kz72R5OXYtWvEbWhrL3Nmj5c3Ikc0nFhT3HPI67jyIBDB0taxOvkN9U/gNtL9weRHMDy29QlkKKLJSpfyMo6Ikm+m+u+/Nt9Sf3j6J41gaLAf51PVKWRZXAan6nYLhRvMFGztS9XVkj3OexsSXD9xv8zomsbNCQ0And183/AG5+miAQYdi7qWZszdclw9v/ANsTtHs87ajuAtlwqsa9rSx2ZjwHsdyIcLg+o+9wsRljtruep/l0Vr4D4gyOFI86Ou6nPR/xPh9fib3uOatil/tZHJH2ahPHmaQs1xq9PWRyjYmzvWw/otIpp8wB+v8AnRVHjnDM0biBqNQnZNF3w2pzxtPZO1T/AGfYt4sABOo0PmNCrgmTsUBRXLpRCuZwnImdQ3RO5E1lKix4lbxWDdZBx9Qa3W14izQrNONqPM0qLdM1VyRE+zjFLtMRO2yttcyxuso4erDBVDkCbLXZDnYCOYutMTJIYeIuLuRBMLRsAULxfiHh05ANjIcv+3d3209VNEqlce1N3sZ+FpP/ACP9AmySqJ2KNyRk/E51IO247FVExF8jWNFy5waAOZJsrxjFMH317eX9CozhXh54q/FPwRAkHq9wIaPMan0WKMkrN8m9IsdeA1gZrYAN012AG3oq7Vx2FwbjrqLeYOyn8VYq/WD3HaclFdiyZF0sfPn15DVTuE1WU2Ox5c3H+iiYR6/kE7gNjfmrN7IouDWkgG+o1bbYdu/RLMfcX/wdlEUOJAN94281Ih4B7H7H++30TWNQ4kmyjmb6AAXJPRMagl5sRa3LcA6aW+cjrsE7Et/h+vL06rjhb+ZO5QGQ0ZSAannvzJ83c/LZdkalkk8EggWDhoLgkdjbdAYi61wbqSB/myi6+otFmF2kOa5h2dcG+YcxZOsSnZGd/EeOelm/08gq9USl5JP89Ow7IcqLw8eUtvRt/APFwrIMxP8AqI7CVmgEg28QDo7n0d5qzYtC2SK41BC86YBjklHOyeI6tOrT8MjD8THdj/dbxheNx1ELZoTeOT4mm1438wf3gd+u61xkpr7mLLi/Tf2KxwbVGnrJIToCcw/n9rLV2OuLrIOKm+DURVDdri/lz+y1HBKwSRNcDfQIR1okx+UQpREcEzFEnppKE9ITaZqmxosiKtmipvEVFmaVdK2qYOarOL1kZB94fZRmrNmN6MRxykLJbje/91fuH+ImmBocdQLKGx2GNzr6KJFQ0ENbuVbHpbMmX92i8frdnUIKr/qx/VBV5Ins9F51mnEFZ4sr38iSB/CNB9lf64OMTw3ctcB52KzkDW6y5JNo04orshXYaXm1iB3JsR5KSgpWxMDG3tuSdST1P+ck6y2SLyoFyKxEacz2G6gJo9xo3y1P9lYqwXUFUssf5JWIyNEWU2+iMZgO9t+g8yu1/wAF+nppzSFNHe3IcuR9Pw/mqrask/hDqmJLud/pl7fu/mrJSO9wA2OnTTyt0UFCABYaKSpp0Ux0iWbNy/yyLLOG77nZu5d5BNIqgO1b8psTyI5i/Pb7JtW421p9wAv2zch680W0uy2PHKbqI8mqcvvyHIOTBYknuRv5BQlfirpNB7rfPU+ZH5JpNM5xzONz/myTupSlZ7GDxY49vbOOCbSQdE5XC1KjRJWRz41PcHcWPopdbuifYSM/J7f3h99lFzMTR6rCTT0YM+GLTs2zimi8WncWi5tmA689PROvZfjwkhDHHVpyn02+yPRTB0ETuTo4z9WBZlxdVTYbVeNTmzZbnL8uYEZhbvcH1K2yXs+fv0eiw4FccsT4a9sMjgBLGR3abj6FWeb2nxltruJ6AG59EjyL2Gi7z4mxu5VR4m44ZFoDc9Bv/ZVSpkr6t942ujZyzaE97bpSH2azSe9JIST0H9VNzb6RSMUuyuYzxnLJcagHbLyVajqalzvncOgWt0nstjaQ5wLrfiOn0U63huJg0aB6BKov2Hv2Y07BJHMzOuNOaq9Q0sk35rcscoAGEALH+J6HK4kdUISalQ+TGuNoW/Wkn4kFAeO/qgr2zLxR6xzqp8TYaI3+I0e6/f8Adfz9Dv8AVWcFEraMTRujPPY9HDYpJR9FoutlAkckHuTiWMgkEWIJBHQjRJPGizPRqRF1Mig612qmqpu6hKpmqQWSGrhcEdU0ppU+UXUs8N+b5XHUc2k/yVFsmiVjRpCB8RNvwj5kziq9NN0Ukk3KHKj0MPiOe5aQ6nxBzhlHut6Dp3/om6KjJG77PWhCMFUUBBBBAcCBC5nAXPEBXHWhGaWyJRUb55GxRtLnPIaB58z2SVQDfVa77NuFWwU4qHgGWYXH7kZ2A7nfystGKHJnmeV5HBMsEFEI4mRbhjGsv1ytAv8AZUnj2mjkprvGokb4ZsO4PncXPoFeMRf8g3dv2bz+uyr/ABbwu6aNp1GRpLQNte3kAtk/2ngLszzh3CXTyiKMfxO/CP6ra8B4EgiaDlF+u5Pqqj7JYGNL2ke+Ha33PT+a1oBRxwXYzkN4cPYzZoS2UdEcopVaEEJQmFS1SMgTKoCnIpBlbxWG4Ky3jDDt9Oq16viuCqNxJQZhss8lTNi3EzL9BHZcVl/VB6II82S4I3AjVKMK5MNVxgWma2Z4O0VviygyvEoGj9Hfxjn6j8iq88LRK6iE0To+ZF29nD4T9fzWfvYQSDuNCOhCy5VuzTjdqiJro7aqvVGpVoro7gquyQ3JtuoDSGZTesgD2kH6hPnUT+bT9Eg640KKEIWlu1xa46j790/CSr4dQ4eqM1yaW9nteHO4UxRBcBQJSG2wyI9yRfOknTFMkJKaBI9Fbfkuvp39PTnqta4T9mEETGurW+JI8A+GS4MivbQ2PvO+yrCHLoxZs6xbl/Bl76H3C4k3AuvQ8EbREwN+EMYG+QaLfayoXHHBEEEYqKZmVoOWSMEuGuzmhxuD1F+d0fg7iqSWEQX1iGW5Pv5Nmi3ba++yfEnGfEyebPHlxRyw/DXsuFHSB1Q+9jYNdb0AAPTY/VSeIQ5mHso7A6L5xpqdOZ63U08LTL4PJRldI80mI9GyafzH+d1r9NLmaCst4+w8i0rd2H8jcK6cGYqJoGm/IJY9haLGilGRHJ2KEeE0mCdkptKFNjRIqpYq3idLdWudqhMQjUZI1Rloqv6H2QUn4aCFHci9ztTYJ/MxMX7rZkRjxsWiKqHE9JlqCQNJAH+uodb1H3VrYVA8SzZpWNt8Lb352cdvsss9xo0QdSsrb6G/xfRISQgDQKWkbdRzt7FLwSQspNjDwsxso+uoQdD9eikp5gDfojQtz7pHGwLRSsSoy1p+x8lHB6uuKYeNWkaFJ03spqJmtkgnhdG7UFxe1zerXNsdR5rlBvo9LxvJhCLUtFNNQuB7nbAlaPR+xF3/AMtU0dmNcfu6ycYh7InxNBpJhIR8UcoDC7+B40v2P1TPFKjTHzcUpU5UvwZfBSSSPDGMc552a0Ek+gV0wr2S1jh4krooOgkzPd6tZ8PqVOeypzIaqeN4yyyNAZfQjwy7xI+x2P8At7K/1+LMZdti934W/L/Edh9yqYoKSMvl58mHI4rVezHMUwSWhnYJQxxjLJmlt8kwa6/PXcEarVG8TxTNY+GxLxcFwcA3MNQ483DoOir/ABRhslbsAXxtc6Nref4hc6k6BE4Gw57GZKgWZJrGL6tduc1tNeQ6hGEHCbT6J+RmXkYozepLT+5Pvo3yFvie8L2zEWYLm1rctbfVU3EcKdQVolFiQczbaNewm1vO2hWl0vvsMT/iZ0+ZttCP85BQHE1OySnPjPEbmfA92zzblbX3hy6qk/q6MEW1aJKkxBpMc0escujgOTjrfzuLHy7qausjwvGZ2tFPA4Xe/MD8wcRbKCdLaXWj4GZWwtZO4OeBuL6jlc8zZKmcNuKKESRuHUfdVn2b4iWPfAT8JuPI/wB1d6xmZpWZ1Z/Ra9rxo1xsfX+677nejZmOQcmdBU5mAp1mT2IwpSUoShKSeUrDEZztUNXjRTsw0UDiJ3SFbIhcRcyCNHWaHKEwm0T2aRRdRKtUujPE7nUPjhBc021ykX6i+g/NPHTKMxR9y3yP8lmaL+iPldZReIyWT6qltqoeclxSM5DVtyVL0EFgmtNTJ86YRjXdL0cxHFIbtulOEcf8F5jdctfYgAgWd66ahR9XW5lHuivsujKnYpqjcdHOOS3O3hm3fKHXPonkmIMa0PLrhwu22pff8I5qncLYr4jTDIf2gF2X2kA5fxBWejwm5uRlHlqeeg5c1rXFq0xNozzjige2oFbE0sGZpcGuNw7bMSPhLttFoPDVJHPTxzNPuPFw0crEgh3cEEeimXYbE6N0TmNcxws5rhcOHdUW8+DSn3XS0Ujr6auiJ59A62ljo63IqN8G2umbYr+ohxv6l1918fktVZTeGQWD4LuZ3YfjZ6bjzCipqcZjlvkkHiMte7XX94C2xvr/AOFO0WJw1MeeGRr29Ruw9HA6tPYhNDShujS5u+gOgv0B2TL5M3FrTC0+bOxzvjDTmIOh10v9/qm3EHDkdUYy5xblJOnMH4m9tQNU8jjtfUkncndHMgtYm19jzv0HcoBoz3jTAGU2SWG7QNHAE+6fleOevTspvhfiE1LMzjaRmhA0B7gfn0UtWYc2Rjo3j3XaE679ubioWBkVDKyJwLY5T7jrNJa4aFr3fhvqANrndHi1LvQqdotjJbi/VUbjuguzON2lXiwUXjtIHxkdQQgEJwLjHiwNudRofMaFW0OWRcD1xhqXwu0ubjzBsVqsUlwCggNC7ykroxKKFxyEptlWsWfurJUnRVTGXaFAPohvHQTLOguFNImrFHVFQmLq7RNn1S1yZ0Itjp9QmdVJchEMqI4rMy0lURjWO5JCCmJTwQXNylxYKZKwrIg0KKq6JxN7qTfIioUcQD6Nw5JNzHDkVPPjSL2JeISHjmLSCLgjUEbgjmFpHDXFLZ2hjzaUaHo/uFSzGOiWgogfeGhGxG4TJ0A1Rj0JI2uBa4BzSLFpAIcOhB3VZwDiHN+zlNnjZ34grD4irYKKhins/wAj/GoZnQSfhzOynsHb27OBCjpeJq+mP+rpvEbt4sdmk97tuw/9VfZJE2dJoQdjoR1SNfGjWvIbVZEpfnv+Sq0/H1JLp4nhuPKUFoH+74T9VLU7g/32uzaXzgts0dnbMH3TGv4WppXHPC25+Zv7M27ub/QlQ7/ZwGHNTVMkR3tra/LVhB+t01uP3Bxwz6bj+dr+xeIbHXc9dbHyvrb6XUbxJhIqYHx2Ga14yeTxtryB2UAP1zT/AIKlo6hrnH1GV/2KNTe0RgdkqoJYXc7DOP8AiQHfYoLJv4H/AKWfcKl+Hf8Absb8K8Vlg/R6onM0hrHEagbZX9CD9vJXCaEuBWcYtDA+pa+nnY4SOzl+YXib8+drrEEd9wVMy48Y4bNqsrWCwJyBxFr5uobt3TckSyRbdpV9iD4ihNNVslGgJufyK1LBZ/EjB7LOqvEosSpXOjIMkWjxtrbRw/dOqn/Zri+eIMO7fdPp/ZcRaa7LyI1wsS+VNaycMGqZqiaG1dIANVTcZqhYp7i2L30CqmISklJaGfwEzLibZiurrOonYanMEoojDKm9lKZlzbZqjQfMjApK6Uagg5F9IZxSLnLr3arlkaMpwBdQuilyUIHJJzUdGDULOEWxJ7ELBJtCOClAcmhvqND1CkML4icw5JduRTQFN6mEOROLmKq4uCky4lVrBMTMbsj/AITseiuMMAIBHNFBsZeGSnMVOnjKZOWQhOoiuQ3iiR6jDY5W5ZY2vHR7WuH32TkMRwnURbfowP2qcKGmqc8cYbC8Dww3PYWAztNybOB1ttY6KpQ4g8ixObSwvc7eWy9NY9gUdZA+CUaO2dzjcPhe3uPvcjmvNPEGCS0VS+GUWLTy2cN2uB/CRqs+WFHseL5Fq32u/wDsSwnF30k4lZts9nJ7Du09vyNlfuD8Waysuw/s5hnZ2PNp6Eaj0VFkiErMw+Ib2sM3kFNcL4VI1zXnkQ4b6Hn9UMc70J5nj8frXXo9C/pYDM1+SpePY3c5QUzq8ddkyqAZOXOuVWcvR5sUSY1SE1NdOI9lx7ko1DP9DQTrMguOorWB1F2hWVmyzrhrEtALq80VVcKo8GPGpcbJEI7HJPZTJfEGTmuOCOHLpC5mUQDF0tShC5ZTYQll0oy4QlCJFy54i68JMNQAOGyo2dIgLjpbLrOFJLWU7wtj9j4Uh0+UqrPnuks53HJPGVHONmxMAIuEeyzGg4zli0dqFYaH2gRO0cQPPRXU0JxLaVy6jafH4njRw+oTyOYHYgp7QKHIVQ9pPBIr4MzAPHiBycvEbu6In7jofMq2ByhMbx4MBa06pZVWymOTi7RjnDvCpYbv378u1lbY4A0aBLSy3JPM6rigkky+TNLIqb18DKtZoopj7OU5Oy4UJVRWKEiaJWnnBCNIVEU1SpCOW6KYwpddXEETjH8Aq7EDotGwia4CyWgmyvC0bAK64Co2LHsuLTojtcm0EtwlUt7LtWqFl0OSYejXTGUUugiIApWgh7ILgcu3S0cFc1JlqXRXNSuJw1kcm7k5exJPakOEC1JSSALssia6uKAQPJck/wBGT5sdgi+AXFPEDGjHOb8LiPIlSlFxDUst79/NEFCGi5SBOqflQqRZRxjM5uU6d0g6Uu1JUE2WxCl4XaIcrGqg6MCiLpK5BOuUbVxp+Sm8wui0ciElZYpSmqk4mhTCWKyToYkv0oLii8xQXHGUQfEFeMA5ei6grMEey70OydhBBKaPR0b+gR0EE5lfZ0LqCCDAAIwQQShDLhQQSs4Rem8iCCRnEdULlOggkCOXJSm3QQVEBitVso4IIIsKCfMFN0/woIII5iq4UEEyOCuSEi6gichrImM66glYw3QQQQO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6804" name="Picture 4" descr="http://www.medpages.su/files/images/perel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0"/>
            <a:ext cx="2000232" cy="2428868"/>
          </a:xfrm>
          <a:prstGeom prst="rect">
            <a:avLst/>
          </a:prstGeom>
          <a:noFill/>
        </p:spPr>
      </p:pic>
      <p:pic>
        <p:nvPicPr>
          <p:cNvPr id="76806" name="Picture 6" descr="http://t0.gstatic.com/images?q=tbn:ANd9GcQQZSdx40Xw8xdUmEp9HQzk2FDMC-1-Cl6oz_O8nRsHlfJrJVf7q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47850" cy="2466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42910" y="1447800"/>
            <a:ext cx="5072098" cy="4775200"/>
          </a:xfrm>
        </p:spPr>
        <p:txBody>
          <a:bodyPr>
            <a:normAutofit fontScale="62500" lnSpcReduction="20000"/>
          </a:bodyPr>
          <a:lstStyle/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sz="35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Лондон, 1832 год, эпидемия холеры. Первое упоминание об использовании гипотонического солевого раствора с добавлением бикарбоната натрия для внутривенной жидкостной реанимации.</a:t>
            </a:r>
          </a:p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sz="35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Далее – десятилетия дискуссий, что отсрочило  включение </a:t>
            </a:r>
            <a:r>
              <a:rPr lang="ru-RU" sz="35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инфузионной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терапии в клиническую практику на 100 лет.</a:t>
            </a:r>
            <a:endParaRPr lang="ru-RU" sz="35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1748" name="Picture 4" descr="D:\кажина\Новая папка (3)\63250_9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715127" y="0"/>
            <a:ext cx="3428873" cy="4433888"/>
          </a:xfrm>
          <a:prstGeom prst="rect">
            <a:avLst/>
          </a:prstGeom>
          <a:noFill/>
        </p:spPr>
      </p:pic>
      <p:sp>
        <p:nvSpPr>
          <p:cNvPr id="31746" name="AutoShape 2" descr="https://ic.pics.livejournal.com/enjoy_england/76576118/63250/63250_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279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r>
              <a:rPr lang="ru-RU" dirty="0" smtClean="0"/>
              <a:t>Наши дни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900618" cy="4525963"/>
          </a:xfrm>
        </p:spPr>
        <p:txBody>
          <a:bodyPr>
            <a:normAutofit fontScale="92500"/>
          </a:bodyPr>
          <a:lstStyle/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 внутривенная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инфузионная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терапия — одно из наиболее распространенных вмешательств у пациентов, получающих лечение в условиях чрезвычайных ситуаций, операционных и отделений интенсивной терапии</a:t>
            </a:r>
            <a:endParaRPr lang="ru-RU" dirty="0"/>
          </a:p>
        </p:txBody>
      </p:sp>
      <p:pic>
        <p:nvPicPr>
          <p:cNvPr id="30721" name="Picture 1" descr="D:\кажина\Новая папка (3)\image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571612"/>
            <a:ext cx="3429023" cy="357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409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Показания к 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Ситуации, когда восполнение дефицита жидкости другими методами (</a:t>
            </a:r>
            <a:r>
              <a:rPr lang="ru-RU" dirty="0" err="1" smtClean="0"/>
              <a:t>per</a:t>
            </a:r>
            <a:r>
              <a:rPr lang="ru-RU" dirty="0" smtClean="0"/>
              <a:t> </a:t>
            </a:r>
            <a:r>
              <a:rPr lang="ru-RU" dirty="0" err="1" smtClean="0"/>
              <a:t>os</a:t>
            </a:r>
            <a:r>
              <a:rPr lang="ru-RU" dirty="0" smtClean="0"/>
              <a:t>) – невозможно.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Гиповолемия</a:t>
            </a:r>
            <a:r>
              <a:rPr lang="ru-RU" dirty="0" smtClean="0"/>
              <a:t>  – опасное состояние в плане развития тканевой </a:t>
            </a:r>
            <a:r>
              <a:rPr lang="ru-RU" dirty="0" err="1" smtClean="0"/>
              <a:t>гипоперфузии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</a:t>
            </a:r>
            <a:r>
              <a:rPr lang="ru-RU" sz="2400" i="1" dirty="0" err="1" smtClean="0">
                <a:solidFill>
                  <a:srgbClr val="FF0000"/>
                </a:solidFill>
              </a:rPr>
              <a:t>Lobo</a:t>
            </a:r>
            <a:r>
              <a:rPr lang="ru-RU" sz="2400" i="1" dirty="0" smtClean="0">
                <a:solidFill>
                  <a:srgbClr val="FF0000"/>
                </a:solidFill>
              </a:rPr>
              <a:t> D.N. </a:t>
            </a:r>
            <a:r>
              <a:rPr lang="ru-RU" sz="2400" i="1" dirty="0" err="1" smtClean="0">
                <a:solidFill>
                  <a:srgbClr val="FF0000"/>
                </a:solidFill>
              </a:rPr>
              <a:t>et</a:t>
            </a:r>
            <a:r>
              <a:rPr lang="ru-RU" sz="2400" i="1" dirty="0" smtClean="0">
                <a:solidFill>
                  <a:srgbClr val="FF0000"/>
                </a:solidFill>
              </a:rPr>
              <a:t> </a:t>
            </a:r>
            <a:r>
              <a:rPr lang="ru-RU" sz="2400" i="1" dirty="0" err="1" smtClean="0">
                <a:solidFill>
                  <a:srgbClr val="FF0000"/>
                </a:solidFill>
              </a:rPr>
              <a:t>al</a:t>
            </a:r>
            <a:r>
              <a:rPr lang="ru-RU" sz="2400" i="1" dirty="0" smtClean="0">
                <a:solidFill>
                  <a:srgbClr val="FF0000"/>
                </a:solidFill>
              </a:rPr>
              <a:t>., </a:t>
            </a:r>
            <a:r>
              <a:rPr lang="ru-RU" sz="2400" i="1" dirty="0" err="1" smtClean="0">
                <a:solidFill>
                  <a:srgbClr val="FF0000"/>
                </a:solidFill>
              </a:rPr>
              <a:t>Clin</a:t>
            </a:r>
            <a:r>
              <a:rPr lang="ru-RU" sz="2400" i="1" dirty="0" smtClean="0">
                <a:solidFill>
                  <a:srgbClr val="FF0000"/>
                </a:solidFill>
              </a:rPr>
              <a:t>. </a:t>
            </a:r>
            <a:r>
              <a:rPr lang="ru-RU" sz="2400" i="1" dirty="0" err="1" smtClean="0">
                <a:solidFill>
                  <a:srgbClr val="FF0000"/>
                </a:solidFill>
              </a:rPr>
              <a:t>Anaesthesiol</a:t>
            </a:r>
            <a:r>
              <a:rPr lang="ru-RU" sz="2400" i="1" dirty="0" smtClean="0">
                <a:solidFill>
                  <a:srgbClr val="FF0000"/>
                </a:solidFill>
              </a:rPr>
              <a:t>. – 2006;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                                20:439–455.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Эпиграф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775700" cy="4775200"/>
          </a:xfrm>
        </p:spPr>
        <p:txBody>
          <a:bodyPr/>
          <a:lstStyle/>
          <a:p>
            <a:pPr>
              <a:buNone/>
            </a:pPr>
            <a:r>
              <a:rPr lang="ru-RU" sz="3600" b="1" i="1" dirty="0" smtClean="0"/>
              <a:t>«Вы думаете,</a:t>
            </a:r>
            <a:r>
              <a:rPr lang="en-US" sz="3600" b="1" i="1" dirty="0" smtClean="0"/>
              <a:t> </a:t>
            </a:r>
            <a:r>
              <a:rPr lang="ru-RU" sz="3600" b="1" i="1" dirty="0" smtClean="0"/>
              <a:t>все так просто ? Да, все просто. Но совсем не так…»</a:t>
            </a:r>
          </a:p>
          <a:p>
            <a:pPr>
              <a:buNone/>
            </a:pPr>
            <a:r>
              <a:rPr lang="ru-RU" sz="3600" b="1" i="1" dirty="0" smtClean="0"/>
              <a:t> </a:t>
            </a:r>
            <a:r>
              <a:rPr lang="ru-RU" dirty="0" smtClean="0"/>
              <a:t>                       			Альберт Эйнштейн</a:t>
            </a:r>
            <a:endParaRPr lang="ru-RU" dirty="0"/>
          </a:p>
        </p:txBody>
      </p:sp>
      <p:pic>
        <p:nvPicPr>
          <p:cNvPr id="2050" name="Picture 2" descr="C:\Documents and Settings\Admin\Рабочий стол\infuzia\Interesnye-fakty-iz-zhizni-Alberta-Eynshtey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04" y="3357562"/>
            <a:ext cx="3000396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ИТ – восстановление тканевой и системной перфузии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447800"/>
            <a:ext cx="7823224" cy="5410200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Рабочая гипотеза, принятая в настоящее время</a:t>
            </a:r>
            <a:r>
              <a:rPr lang="ru-RU" b="1" dirty="0" smtClean="0"/>
              <a:t>  </a:t>
            </a:r>
          </a:p>
          <a:p>
            <a:pPr>
              <a:buNone/>
            </a:pPr>
            <a:r>
              <a:rPr lang="ru-RU" b="1" dirty="0" smtClean="0"/>
              <a:t>	</a:t>
            </a:r>
          </a:p>
          <a:p>
            <a:pPr>
              <a:buNone/>
            </a:pPr>
            <a:r>
              <a:rPr lang="ru-RU" b="1" dirty="0" smtClean="0"/>
              <a:t>	переливание жидкости для </a:t>
            </a:r>
            <a:r>
              <a:rPr lang="ru-RU" b="1" dirty="0" err="1" smtClean="0"/>
              <a:t>ресусцитации</a:t>
            </a:r>
            <a:r>
              <a:rPr lang="ru-RU" b="1" dirty="0" smtClean="0"/>
              <a:t> должна приводить к увеличению сердечного выброса, что в свою очередь увеличивает артериальное давление и улучшает тканевую перфузию.</a:t>
            </a:r>
          </a:p>
          <a:p>
            <a:pPr>
              <a:buNone/>
            </a:pPr>
            <a:r>
              <a:rPr lang="ru-RU" b="1" dirty="0" smtClean="0"/>
              <a:t> </a:t>
            </a:r>
          </a:p>
          <a:p>
            <a:pPr algn="just">
              <a:buNone/>
            </a:pPr>
            <a:r>
              <a:rPr lang="en-US" sz="1700" i="1" dirty="0" err="1" smtClean="0"/>
              <a:t>Payen</a:t>
            </a:r>
            <a:r>
              <a:rPr lang="en-US" sz="1700" i="1" dirty="0" smtClean="0"/>
              <a:t> D. </a:t>
            </a:r>
            <a:r>
              <a:rPr lang="en-US" sz="1700" b="1" i="1" dirty="0" smtClean="0"/>
              <a:t>Back to basic physiological questions and consideration of fluids as drugs. Br J </a:t>
            </a:r>
            <a:r>
              <a:rPr lang="en-US" sz="1700" b="1" i="1" dirty="0" err="1" smtClean="0"/>
              <a:t>Anaesth</a:t>
            </a:r>
            <a:r>
              <a:rPr lang="en-US" sz="1700" b="1" i="1" dirty="0" smtClean="0"/>
              <a:t>.</a:t>
            </a:r>
            <a:r>
              <a:rPr lang="ru-RU" sz="1700" b="1" i="1" dirty="0" smtClean="0"/>
              <a:t>           </a:t>
            </a:r>
            <a:r>
              <a:rPr lang="en-US" sz="1700" b="1" i="1" dirty="0" smtClean="0"/>
              <a:t>2014 Nov;113(5):732-3. </a:t>
            </a:r>
            <a:endParaRPr lang="ru-RU" sz="1700" b="1" i="1" dirty="0" smtClean="0"/>
          </a:p>
          <a:p>
            <a:pPr algn="just">
              <a:buNone/>
            </a:pPr>
            <a:endParaRPr lang="en-US" sz="1700" b="1" i="1" dirty="0" smtClean="0"/>
          </a:p>
          <a:p>
            <a:pPr algn="just">
              <a:buNone/>
            </a:pPr>
            <a:r>
              <a:rPr lang="en-US" sz="1700" b="1" i="1" dirty="0" smtClean="0"/>
              <a:t>SALZBURG SEMINAR “INFUSION THERAPY &amp; VOLUME MONITORING”</a:t>
            </a:r>
            <a:endParaRPr lang="ru-RU" sz="1700" b="1" i="1" dirty="0" smtClean="0"/>
          </a:p>
          <a:p>
            <a:pPr algn="just">
              <a:buNone/>
            </a:pPr>
            <a:endParaRPr lang="en-US" sz="1700" b="1" i="1" dirty="0" smtClean="0"/>
          </a:p>
          <a:p>
            <a:pPr algn="just">
              <a:buNone/>
            </a:pPr>
            <a:r>
              <a:rPr lang="en-US" sz="1700" b="1" i="1" dirty="0" err="1" smtClean="0"/>
              <a:t>Evangelisches</a:t>
            </a:r>
            <a:r>
              <a:rPr lang="en-US" sz="1700" b="1" i="1" dirty="0" smtClean="0"/>
              <a:t> </a:t>
            </a:r>
            <a:r>
              <a:rPr lang="en-US" sz="1700" b="1" i="1" dirty="0" err="1" smtClean="0"/>
              <a:t>Krankenhaus</a:t>
            </a:r>
            <a:r>
              <a:rPr lang="en-US" sz="1700" b="1" i="1" dirty="0" smtClean="0"/>
              <a:t> Wien – Weill Cornell/NYPH Sunday 13 July – Saturday 19 July 2014 </a:t>
            </a:r>
            <a:r>
              <a:rPr lang="en-US" sz="1700" b="1" i="1" dirty="0" err="1" smtClean="0"/>
              <a:t>Schloss</a:t>
            </a:r>
            <a:r>
              <a:rPr lang="en-US" sz="1700" b="1" i="1" dirty="0" smtClean="0"/>
              <a:t> </a:t>
            </a:r>
            <a:r>
              <a:rPr lang="en-US" sz="1700" b="1" i="1" dirty="0" err="1" smtClean="0"/>
              <a:t>Arenberg</a:t>
            </a:r>
            <a:r>
              <a:rPr lang="en-US" sz="1700" b="1" i="1" dirty="0" smtClean="0"/>
              <a:t>, Salzburg, Austria </a:t>
            </a:r>
            <a:endParaRPr lang="ru-RU" sz="17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Гиповолемия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47800"/>
            <a:ext cx="7894662" cy="4775200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b="1" dirty="0" err="1"/>
              <a:t>Гиповолемия</a:t>
            </a:r>
            <a:r>
              <a:rPr lang="ru-RU" b="1" dirty="0"/>
              <a:t> — общепризнанный фактор риска почечного повреждения. </a:t>
            </a:r>
          </a:p>
          <a:p>
            <a:r>
              <a:rPr lang="ru-RU" b="1" dirty="0" err="1" smtClean="0"/>
              <a:t>Гиповолемия</a:t>
            </a:r>
            <a:r>
              <a:rPr lang="ru-RU" b="1" dirty="0" smtClean="0"/>
              <a:t> </a:t>
            </a:r>
            <a:r>
              <a:rPr lang="ru-RU" b="1" dirty="0"/>
              <a:t>сопровождается снижением темпа диуреза. </a:t>
            </a:r>
          </a:p>
          <a:p>
            <a:r>
              <a:rPr lang="ru-RU" b="1" dirty="0" err="1" smtClean="0"/>
              <a:t>Олигурия</a:t>
            </a:r>
            <a:r>
              <a:rPr lang="ru-RU" b="1" dirty="0" smtClean="0"/>
              <a:t> </a:t>
            </a:r>
            <a:r>
              <a:rPr lang="ru-RU" b="1" dirty="0"/>
              <a:t>— первый клинический признак ОПП и критерий KDIGO! </a:t>
            </a:r>
          </a:p>
          <a:p>
            <a:r>
              <a:rPr lang="ru-RU" b="1" dirty="0" err="1" smtClean="0"/>
              <a:t>Олигурия</a:t>
            </a:r>
            <a:r>
              <a:rPr lang="ru-RU" b="1" dirty="0" smtClean="0"/>
              <a:t> </a:t>
            </a:r>
            <a:r>
              <a:rPr lang="ru-RU" b="1" dirty="0"/>
              <a:t>— второе по частоте клиническое показание к </a:t>
            </a:r>
            <a:r>
              <a:rPr lang="ru-RU" b="1" dirty="0" err="1"/>
              <a:t>инфузионной</a:t>
            </a:r>
            <a:r>
              <a:rPr lang="ru-RU" b="1" dirty="0"/>
              <a:t> терапии в исследовании </a:t>
            </a:r>
            <a:r>
              <a:rPr lang="ru-RU" b="1" i="1" dirty="0"/>
              <a:t>FENICE3 — 18% после гипотензии (59%).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Однако</a:t>
            </a:r>
            <a:r>
              <a:rPr lang="ru-RU" b="1" dirty="0">
                <a:solidFill>
                  <a:srgbClr val="FF0000"/>
                </a:solidFill>
              </a:rPr>
              <a:t>! Самые частые причины острого почечного повреждения (ОПП) у пациентов ОИТ — 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5100" b="1" dirty="0" smtClean="0">
                <a:solidFill>
                  <a:srgbClr val="FF0000"/>
                </a:solidFill>
              </a:rPr>
              <a:t>сепсис </a:t>
            </a:r>
            <a:r>
              <a:rPr lang="ru-RU" sz="5100" b="1" dirty="0">
                <a:solidFill>
                  <a:srgbClr val="FF0000"/>
                </a:solidFill>
              </a:rPr>
              <a:t>и </a:t>
            </a:r>
            <a:r>
              <a:rPr lang="ru-RU" sz="5100" b="1" dirty="0" smtClean="0">
                <a:solidFill>
                  <a:srgbClr val="FF0000"/>
                </a:solidFill>
              </a:rPr>
              <a:t>отравления</a:t>
            </a:r>
            <a:r>
              <a:rPr lang="ru-RU" sz="5100" b="1" dirty="0">
                <a:solidFill>
                  <a:srgbClr val="FF0000"/>
                </a:solidFill>
              </a:rPr>
              <a:t>!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Олигурия</a:t>
            </a:r>
            <a:r>
              <a:rPr lang="ru-RU" dirty="0" smtClean="0"/>
              <a:t> – не все так очевидно!..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7966100" cy="4775200"/>
          </a:xfrm>
        </p:spPr>
        <p:txBody>
          <a:bodyPr>
            <a:normAutofit fontScale="85000" lnSpcReduction="10000"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sz="2900" b="1" i="1" dirty="0" err="1">
                <a:latin typeface="Times New Roman" pitchFamily="18" charset="0"/>
                <a:cs typeface="Times New Roman" pitchFamily="18" charset="0"/>
              </a:rPr>
              <a:t>Олигурия</a:t>
            </a:r>
            <a:r>
              <a:rPr lang="ru-RU" sz="2900" b="1" i="1" dirty="0">
                <a:latin typeface="Times New Roman" pitchFamily="18" charset="0"/>
                <a:cs typeface="Times New Roman" pitchFamily="18" charset="0"/>
              </a:rPr>
              <a:t> не всегда говорит о целесообразности ИТ и может быть компенсаторной реакцией. </a:t>
            </a:r>
          </a:p>
          <a:p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Контролируемая </a:t>
            </a:r>
            <a:r>
              <a:rPr lang="ru-RU" sz="2900" b="1" i="1" dirty="0">
                <a:latin typeface="Times New Roman" pitchFamily="18" charset="0"/>
                <a:cs typeface="Times New Roman" pitchFamily="18" charset="0"/>
              </a:rPr>
              <a:t>ранняя </a:t>
            </a:r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ИТ </a:t>
            </a:r>
            <a:r>
              <a:rPr lang="ru-RU" sz="2900" b="1" i="1" dirty="0">
                <a:latin typeface="Times New Roman" pitchFamily="18" charset="0"/>
                <a:cs typeface="Times New Roman" pitchFamily="18" charset="0"/>
              </a:rPr>
              <a:t>может восстанавливать ОЦК и нормализовать почечную перфузию, предупреждая дисфункцию почек. </a:t>
            </a:r>
          </a:p>
          <a:p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ru-RU" sz="2900" b="1" i="1" dirty="0">
                <a:latin typeface="Times New Roman" pitchFamily="18" charset="0"/>
                <a:cs typeface="Times New Roman" pitchFamily="18" charset="0"/>
              </a:rPr>
              <a:t>% пациентов ОРИТ — «почечные </a:t>
            </a:r>
            <a:r>
              <a:rPr lang="ru-RU" sz="2900" b="1" i="1" dirty="0" err="1">
                <a:latin typeface="Times New Roman" pitchFamily="18" charset="0"/>
                <a:cs typeface="Times New Roman" pitchFamily="18" charset="0"/>
              </a:rPr>
              <a:t>нереспондеры</a:t>
            </a:r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»… </a:t>
            </a:r>
            <a:endParaRPr lang="ru-RU" sz="29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Избыточная </a:t>
            </a:r>
            <a:r>
              <a:rPr lang="ru-RU" sz="29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 может </a:t>
            </a:r>
            <a:r>
              <a:rPr lang="ru-RU" sz="2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стать </a:t>
            </a:r>
            <a:r>
              <a:rPr lang="ru-RU" sz="29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триггером или усугублять ОПП, что сопровождается потребностью в диализе!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err="1" smtClean="0"/>
              <a:t>Гипоперфузия</a:t>
            </a:r>
            <a:r>
              <a:rPr lang="ru-RU" dirty="0" smtClean="0"/>
              <a:t>. Основные правила!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47800"/>
            <a:ext cx="8466166" cy="4775200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b="1" dirty="0"/>
              <a:t>Большинство случаев шока — первичная или вторичная </a:t>
            </a:r>
            <a:r>
              <a:rPr lang="ru-RU" b="1" dirty="0" err="1" smtClean="0"/>
              <a:t>вазоплегия</a:t>
            </a:r>
            <a:r>
              <a:rPr lang="ru-RU" b="1" dirty="0" smtClean="0"/>
              <a:t>… </a:t>
            </a:r>
          </a:p>
          <a:p>
            <a:r>
              <a:rPr lang="ru-RU" b="1" dirty="0" smtClean="0"/>
              <a:t>Не надо </a:t>
            </a:r>
            <a:r>
              <a:rPr lang="ru-RU" b="1" dirty="0" err="1" smtClean="0"/>
              <a:t>вазоплегию</a:t>
            </a:r>
            <a:r>
              <a:rPr lang="ru-RU" b="1" dirty="0" smtClean="0"/>
              <a:t> лечить жидкостью!!! </a:t>
            </a:r>
          </a:p>
          <a:p>
            <a:r>
              <a:rPr lang="ru-RU" b="1" dirty="0" err="1" smtClean="0"/>
              <a:t>Инфузионная</a:t>
            </a:r>
            <a:r>
              <a:rPr lang="ru-RU" b="1" dirty="0" smtClean="0"/>
              <a:t> терапия — положительные ранние эффекты, но и нежелательные отсроченные эффекты… </a:t>
            </a:r>
          </a:p>
          <a:p>
            <a:r>
              <a:rPr lang="ru-RU" b="1" dirty="0" smtClean="0"/>
              <a:t>Тесты </a:t>
            </a:r>
            <a:r>
              <a:rPr lang="ru-RU" b="1" dirty="0"/>
              <a:t>на чувствительность к </a:t>
            </a:r>
            <a:r>
              <a:rPr lang="ru-RU" b="1" dirty="0" err="1"/>
              <a:t>инфузионной</a:t>
            </a:r>
            <a:r>
              <a:rPr lang="ru-RU" b="1" dirty="0"/>
              <a:t> нагрузке говорят как отреагирует сердце спустя полчаса, но не говорит, </a:t>
            </a:r>
            <a:r>
              <a:rPr lang="ru-RU" b="1" dirty="0" smtClean="0"/>
              <a:t>как отреагируют </a:t>
            </a:r>
            <a:r>
              <a:rPr lang="ru-RU" b="1" dirty="0"/>
              <a:t>легкие и почки спустя сутки!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Инфузионная</a:t>
            </a:r>
            <a:r>
              <a:rPr lang="ru-RU" dirty="0" smtClean="0"/>
              <a:t> терапия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i="1" dirty="0" smtClean="0">
                <a:solidFill>
                  <a:srgbClr val="FF0000"/>
                </a:solidFill>
              </a:rPr>
              <a:t>«За всю историю пролива Ла-Манш в нем не утонуло столько людей, сколько в реанимационных отделениях…»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					</a:t>
            </a:r>
            <a:r>
              <a:rPr lang="ru-RU" dirty="0" smtClean="0"/>
              <a:t>			</a:t>
            </a:r>
            <a:r>
              <a:rPr lang="ru-RU" dirty="0" err="1" smtClean="0"/>
              <a:t>П.Сафар</a:t>
            </a:r>
            <a:endParaRPr lang="ru-RU" dirty="0"/>
          </a:p>
        </p:txBody>
      </p:sp>
      <p:pic>
        <p:nvPicPr>
          <p:cNvPr id="4" name="Picture 3" descr="C:\Documents and Settings\9depk\Рабочий стол\Новая папка\скачанные фай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29132"/>
            <a:ext cx="4286248" cy="2428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Подтверждение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47800"/>
            <a:ext cx="8609042" cy="4775200"/>
          </a:xfrm>
        </p:spPr>
        <p:txBody>
          <a:bodyPr>
            <a:normAutofit fontScale="85000" lnSpcReduction="20000"/>
          </a:bodyPr>
          <a:lstStyle/>
          <a:p>
            <a:r>
              <a:rPr lang="ru-RU" sz="2600" dirty="0" smtClean="0"/>
              <a:t>У пациентов с начальной стадией ОПП </a:t>
            </a:r>
            <a:r>
              <a:rPr lang="ru-RU" sz="2600" dirty="0" err="1" smtClean="0"/>
              <a:t>периоперационная</a:t>
            </a:r>
            <a:r>
              <a:rPr lang="ru-RU" sz="2600" dirty="0" smtClean="0"/>
              <a:t> перегрузка объёмом приводит к двукратному увеличению летальности.</a:t>
            </a:r>
          </a:p>
          <a:p>
            <a:pPr>
              <a:buNone/>
            </a:pPr>
            <a:r>
              <a:rPr lang="ru-RU" sz="2600" dirty="0" smtClean="0"/>
              <a:t>                         		 </a:t>
            </a:r>
            <a:r>
              <a:rPr lang="ru-RU" sz="2600" i="1" dirty="0" err="1" smtClean="0"/>
              <a:t>Powell-Tick</a:t>
            </a:r>
            <a:r>
              <a:rPr lang="ru-RU" sz="2600" i="1" dirty="0" smtClean="0"/>
              <a:t> J. </a:t>
            </a:r>
            <a:r>
              <a:rPr lang="en-US" sz="2600" i="1" dirty="0" smtClean="0"/>
              <a:t>E</a:t>
            </a:r>
            <a:r>
              <a:rPr lang="ru-RU" sz="2600" i="1" dirty="0" err="1" smtClean="0"/>
              <a:t>t</a:t>
            </a:r>
            <a:r>
              <a:rPr lang="ru-RU" sz="2600" i="1" dirty="0" smtClean="0"/>
              <a:t> al.GIFTASUP,2011.</a:t>
            </a:r>
          </a:p>
          <a:p>
            <a:r>
              <a:rPr lang="ru-RU" sz="2600" dirty="0" smtClean="0"/>
              <a:t>• Накопление жидкости при неправильно выбранной тактики ИТ – является независимым предиктором послеоперационной летальности.</a:t>
            </a:r>
          </a:p>
          <a:p>
            <a:pPr>
              <a:buNone/>
            </a:pPr>
            <a:r>
              <a:rPr lang="ru-RU" sz="2600" i="1" dirty="0" smtClean="0"/>
              <a:t>                       	</a:t>
            </a:r>
            <a:r>
              <a:rPr lang="ru-RU" sz="2600" i="1" dirty="0" err="1" smtClean="0"/>
              <a:t>Garzotto</a:t>
            </a:r>
            <a:r>
              <a:rPr lang="ru-RU" sz="2600" i="1" dirty="0" smtClean="0"/>
              <a:t> F. </a:t>
            </a:r>
            <a:r>
              <a:rPr lang="ru-RU" sz="2600" i="1" dirty="0" err="1" smtClean="0"/>
              <a:t>et</a:t>
            </a:r>
            <a:r>
              <a:rPr lang="ru-RU" sz="2600" i="1" dirty="0" smtClean="0"/>
              <a:t> </a:t>
            </a:r>
            <a:r>
              <a:rPr lang="ru-RU" sz="2600" i="1" dirty="0" err="1" smtClean="0"/>
              <a:t>al</a:t>
            </a:r>
            <a:r>
              <a:rPr lang="ru-RU" sz="2600" i="1" dirty="0" smtClean="0"/>
              <a:t>. </a:t>
            </a:r>
            <a:r>
              <a:rPr lang="ru-RU" sz="2600" i="1" dirty="0" err="1" smtClean="0"/>
              <a:t>Crit</a:t>
            </a:r>
            <a:r>
              <a:rPr lang="ru-RU" sz="2600" i="1" dirty="0" smtClean="0"/>
              <a:t>. </a:t>
            </a:r>
            <a:r>
              <a:rPr lang="ru-RU" sz="2600" i="1" dirty="0" err="1" smtClean="0"/>
              <a:t>Care</a:t>
            </a:r>
            <a:r>
              <a:rPr lang="ru-RU" sz="2600" i="1" dirty="0" smtClean="0"/>
              <a:t>. 2016;20:196–210.</a:t>
            </a:r>
          </a:p>
          <a:p>
            <a:pPr>
              <a:buNone/>
            </a:pPr>
            <a:r>
              <a:rPr lang="ru-RU" sz="2600" b="1" dirty="0" smtClean="0">
                <a:solidFill>
                  <a:srgbClr val="FF0000"/>
                </a:solidFill>
              </a:rPr>
              <a:t>			</a:t>
            </a:r>
          </a:p>
          <a:p>
            <a:pPr>
              <a:buNone/>
            </a:pPr>
            <a:r>
              <a:rPr lang="ru-RU" sz="2600" b="1" dirty="0" smtClean="0">
                <a:solidFill>
                  <a:srgbClr val="FF0000"/>
                </a:solidFill>
              </a:rPr>
              <a:t>					РЕКОМЕНДАЦИИ: </a:t>
            </a:r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r>
              <a:rPr lang="ru-RU" sz="2600" dirty="0" smtClean="0"/>
              <a:t>				</a:t>
            </a:r>
            <a:r>
              <a:rPr lang="ru-RU" sz="2600" b="1" dirty="0" smtClean="0">
                <a:solidFill>
                  <a:srgbClr val="FF0000"/>
                </a:solidFill>
              </a:rPr>
              <a:t>Минимально достаточное восполнение </a:t>
            </a:r>
          </a:p>
          <a:p>
            <a:pPr>
              <a:buNone/>
            </a:pPr>
            <a:r>
              <a:rPr lang="ru-RU" sz="2600" b="1" dirty="0" smtClean="0">
                <a:solidFill>
                  <a:srgbClr val="FF0000"/>
                </a:solidFill>
              </a:rPr>
              <a:t>				дефицита объема – принцип 	</a:t>
            </a:r>
            <a:r>
              <a:rPr lang="ru-RU" sz="2600" b="1" dirty="0" err="1" smtClean="0">
                <a:solidFill>
                  <a:srgbClr val="FF0000"/>
                </a:solidFill>
              </a:rPr>
              <a:t>рестриктивной</a:t>
            </a:r>
            <a:r>
              <a:rPr lang="ru-RU" sz="2600" b="1" dirty="0" smtClean="0">
                <a:solidFill>
                  <a:srgbClr val="FF0000"/>
                </a:solidFill>
              </a:rPr>
              <a:t> 			(ограниченной)  тактики ИТ.</a:t>
            </a:r>
          </a:p>
          <a:p>
            <a:endParaRPr lang="ru-RU" dirty="0"/>
          </a:p>
        </p:txBody>
      </p:sp>
      <p:pic>
        <p:nvPicPr>
          <p:cNvPr id="1026" name="Picture 2" descr="C:\Documents and Settings\9depk\Рабочий стол\Новая папка\navodnenie-800x429-a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256"/>
            <a:ext cx="3000364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122238"/>
            <a:ext cx="6342076" cy="1206500"/>
          </a:xfrm>
        </p:spPr>
        <p:txBody>
          <a:bodyPr/>
          <a:lstStyle/>
          <a:p>
            <a:r>
              <a:rPr lang="ru-RU" dirty="0" smtClean="0"/>
              <a:t>Подтверждение             (педиатрия)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  <a:buFont typeface="Arial" pitchFamily="34" charset="0"/>
              <a:buChar char="•"/>
            </a:pPr>
            <a:r>
              <a:rPr lang="ru-RU" sz="2600" dirty="0" smtClean="0">
                <a:solidFill>
                  <a:srgbClr val="000000"/>
                </a:solidFill>
                <a:effectLst/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Перегрузка жидкостью более чем на 15 % приводит к выраженным нарушениям кислородного статуса и сопровождается увеличением длительности ИВЛ, продолжительности пребывания в ОРИТ и  отрицательно влияет на показатели летальности </a:t>
            </a:r>
            <a:endParaRPr lang="ru-RU" sz="2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sz="2600" dirty="0" smtClean="0">
                <a:solidFill>
                  <a:srgbClr val="000000"/>
                </a:solidFill>
                <a:effectLst/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В педиатрии используется </a:t>
            </a:r>
            <a:r>
              <a:rPr lang="ru-RU" sz="2600" dirty="0" err="1" smtClean="0">
                <a:solidFill>
                  <a:srgbClr val="000000"/>
                </a:solidFill>
                <a:effectLst/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рестриктивная</a:t>
            </a:r>
            <a:r>
              <a:rPr lang="ru-RU" sz="2600" dirty="0" smtClean="0">
                <a:solidFill>
                  <a:srgbClr val="000000"/>
                </a:solidFill>
                <a:effectLst/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 стратегия ИТ: дотация жидкости в объеме физиологической потребности с коррекцией исходного дефицита жидкости и устранением текущих патологических потерь без дотации объема жидкости с учетом ее секвестрации в третьем пространстве</a:t>
            </a:r>
          </a:p>
          <a:p>
            <a:pPr lvl="1"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  <a:buNone/>
            </a:pPr>
            <a:r>
              <a:rPr lang="ru-RU" sz="2200" b="1" i="1" dirty="0" smtClean="0">
                <a:solidFill>
                  <a:srgbClr val="000000"/>
                </a:solidFill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b="1" i="1" dirty="0" err="1" smtClean="0">
                <a:solidFill>
                  <a:srgbClr val="000000"/>
                </a:solidFill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Arikan</a:t>
            </a:r>
            <a:r>
              <a:rPr lang="en-US" sz="2200" b="1" i="1" dirty="0" smtClean="0">
                <a:solidFill>
                  <a:srgbClr val="000000"/>
                </a:solidFill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 A.A., </a:t>
            </a:r>
            <a:r>
              <a:rPr lang="en-US" sz="2200" b="1" i="1" dirty="0" err="1" smtClean="0">
                <a:solidFill>
                  <a:srgbClr val="000000"/>
                </a:solidFill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Zappitelli</a:t>
            </a:r>
            <a:r>
              <a:rPr lang="en-US" sz="2200" b="1" i="1" dirty="0" smtClean="0">
                <a:solidFill>
                  <a:srgbClr val="000000"/>
                </a:solidFill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 M. et al. Fluid overload associated with impaired </a:t>
            </a:r>
            <a:r>
              <a:rPr lang="en-US" sz="2200" b="1" i="1" dirty="0" err="1" smtClean="0">
                <a:solidFill>
                  <a:srgbClr val="000000"/>
                </a:solidFill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oxygination</a:t>
            </a:r>
            <a:r>
              <a:rPr lang="en-US" sz="2200" b="1" i="1" dirty="0" smtClean="0">
                <a:solidFill>
                  <a:srgbClr val="000000"/>
                </a:solidFill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 and morbidity in critically ill children // </a:t>
            </a:r>
            <a:r>
              <a:rPr lang="en-US" sz="2200" b="1" i="1" dirty="0" err="1" smtClean="0">
                <a:solidFill>
                  <a:srgbClr val="000000"/>
                </a:solidFill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Pediatr</a:t>
            </a:r>
            <a:r>
              <a:rPr lang="en-US" sz="2200" b="1" i="1" dirty="0" smtClean="0">
                <a:solidFill>
                  <a:srgbClr val="000000"/>
                </a:solidFill>
                <a:latin typeface="REG"/>
                <a:ea typeface="Times New Roman" panose="02020603050405020304" pitchFamily="18" charset="0"/>
                <a:cs typeface="Times New Roman" panose="02020603050405020304" pitchFamily="18" charset="0"/>
              </a:rPr>
              <a:t>. Critical Care med. 2012. Vol. 13.</a:t>
            </a:r>
            <a:endParaRPr lang="ru-RU" sz="2200" b="1" i="1" dirty="0" smtClean="0">
              <a:solidFill>
                <a:srgbClr val="000000"/>
              </a:solidFill>
              <a:effectLst/>
              <a:latin typeface="REG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</a:pPr>
            <a:endParaRPr lang="ru-RU" sz="2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C:\Documents and Settings\9depk\Рабочий стол\Новая папка\скачанные файлы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3143240" cy="1285861"/>
          </a:xfrm>
          <a:prstGeom prst="rect">
            <a:avLst/>
          </a:prstGeom>
          <a:noFill/>
        </p:spPr>
      </p:pic>
      <p:pic>
        <p:nvPicPr>
          <p:cNvPr id="2052" name="Picture 4" descr="C:\Documents and Settings\9depk\Рабочий стол\Новая папка\скачанные файлы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5472114"/>
            <a:ext cx="2857500" cy="13858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4783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100" b="1" i="1" dirty="0" smtClean="0">
                <a:solidFill>
                  <a:srgbClr val="FF0000"/>
                </a:solidFill>
              </a:rPr>
              <a:t>Программа </a:t>
            </a:r>
            <a:r>
              <a:rPr lang="ru-RU" sz="3100" b="1" i="1" dirty="0" err="1" smtClean="0">
                <a:solidFill>
                  <a:srgbClr val="FF0000"/>
                </a:solidFill>
              </a:rPr>
              <a:t>инфузионной</a:t>
            </a:r>
            <a:r>
              <a:rPr lang="ru-RU" sz="3100" b="1" i="1" dirty="0" smtClean="0">
                <a:solidFill>
                  <a:srgbClr val="FF0000"/>
                </a:solidFill>
              </a:rPr>
              <a:t> терапии(от теории к практике)</a:t>
            </a: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endParaRPr lang="ru-RU" sz="4000" b="1" dirty="0" smtClean="0">
              <a:solidFill>
                <a:srgbClr val="FF0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142984"/>
            <a:ext cx="8496300" cy="5184775"/>
          </a:xfrm>
        </p:spPr>
        <p:txBody>
          <a:bodyPr/>
          <a:lstStyle/>
          <a:p>
            <a:r>
              <a:rPr lang="ru-RU" sz="2000" dirty="0" smtClean="0"/>
              <a:t>Объем </a:t>
            </a:r>
            <a:r>
              <a:rPr lang="ru-RU" sz="2000" dirty="0" err="1" smtClean="0"/>
              <a:t>инфузии</a:t>
            </a:r>
            <a:r>
              <a:rPr lang="ru-RU" sz="2000" dirty="0" smtClean="0"/>
              <a:t> – это разница между общим объемом, необходимым больному и объемом который он может получить через </a:t>
            </a:r>
            <a:r>
              <a:rPr lang="ru-RU" sz="1600" dirty="0" smtClean="0"/>
              <a:t>ЖКТ </a:t>
            </a:r>
          </a:p>
          <a:p>
            <a:pPr>
              <a:buNone/>
            </a:pPr>
            <a:endParaRPr lang="ru-RU" sz="1600" dirty="0" smtClean="0"/>
          </a:p>
          <a:p>
            <a:pPr algn="ctr">
              <a:buNone/>
            </a:pPr>
            <a:r>
              <a:rPr lang="ru-RU" sz="3600" b="1" dirty="0" smtClean="0"/>
              <a:t>Общий объем жидкости:</a:t>
            </a:r>
          </a:p>
          <a:p>
            <a:pPr>
              <a:buNone/>
            </a:pPr>
            <a:r>
              <a:rPr lang="ru-RU" sz="3600" b="1" dirty="0" smtClean="0"/>
              <a:t>      </a:t>
            </a:r>
            <a:endParaRPr lang="en-US" sz="3600" b="1" dirty="0" smtClean="0"/>
          </a:p>
          <a:p>
            <a:pPr eaLnBrk="1" hangingPunct="1">
              <a:buNone/>
            </a:pPr>
            <a:r>
              <a:rPr lang="ru-RU" sz="1400" b="1" dirty="0" smtClean="0"/>
              <a:t>                                   </a:t>
            </a:r>
          </a:p>
          <a:p>
            <a:pPr eaLnBrk="1" hangingPunct="1"/>
            <a:endParaRPr lang="ru-RU" b="1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323850" y="3500438"/>
            <a:ext cx="3025775" cy="95410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Arial" pitchFamily="34" charset="0"/>
              </a:rPr>
              <a:t>ФИЗ.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Arial" pitchFamily="34" charset="0"/>
              </a:rPr>
              <a:t>ПОТРЕБНОСТЬ</a:t>
            </a: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2555875" y="4714883"/>
            <a:ext cx="3889375" cy="954107"/>
          </a:xfrm>
          <a:prstGeom prst="rect">
            <a:avLst/>
          </a:prstGeom>
          <a:solidFill>
            <a:srgbClr val="FF5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Arial" pitchFamily="34" charset="0"/>
              </a:rPr>
              <a:t>ПАТОЛОГИЧЕСКИЕ</a:t>
            </a:r>
            <a:br>
              <a:rPr lang="ru-RU" sz="2800" b="1" dirty="0">
                <a:solidFill>
                  <a:schemeClr val="bg1"/>
                </a:solidFill>
                <a:latin typeface="Arial" pitchFamily="34" charset="0"/>
              </a:rPr>
            </a:br>
            <a:r>
              <a:rPr lang="ru-RU" sz="2800" b="1" dirty="0">
                <a:solidFill>
                  <a:schemeClr val="bg1"/>
                </a:solidFill>
                <a:latin typeface="Arial" pitchFamily="34" charset="0"/>
              </a:rPr>
              <a:t>ПОТЕРИ</a:t>
            </a: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5795963" y="5857892"/>
            <a:ext cx="2998787" cy="95410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latin typeface="Arial" pitchFamily="34" charset="0"/>
              </a:rPr>
              <a:t>ВОСПОЛНЕНИЕ</a:t>
            </a:r>
          </a:p>
          <a:p>
            <a:pPr algn="ctr"/>
            <a:r>
              <a:rPr lang="ru-RU" sz="2800" b="1" dirty="0">
                <a:solidFill>
                  <a:schemeClr val="accent2"/>
                </a:solidFill>
                <a:latin typeface="Arial" pitchFamily="34" charset="0"/>
              </a:rPr>
              <a:t>ДЕФИЦИТА</a:t>
            </a:r>
            <a:r>
              <a:rPr lang="ru-RU" sz="2800" dirty="0">
                <a:latin typeface="Arial" pitchFamily="34" charset="0"/>
              </a:rPr>
              <a:t> </a:t>
            </a:r>
            <a:endParaRPr lang="ru-RU" sz="2800" b="1" dirty="0">
              <a:latin typeface="Arial" pitchFamily="34" charset="0"/>
            </a:endParaRPr>
          </a:p>
        </p:txBody>
      </p:sp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3419475" y="37163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 b="1">
              <a:latin typeface="Arial" pitchFamily="34" charset="0"/>
            </a:endParaRPr>
          </a:p>
        </p:txBody>
      </p:sp>
      <p:sp>
        <p:nvSpPr>
          <p:cNvPr id="14344" name="Text Box 16"/>
          <p:cNvSpPr txBox="1">
            <a:spLocks noChangeArrowheads="1"/>
          </p:cNvSpPr>
          <p:nvPr/>
        </p:nvSpPr>
        <p:spPr bwMode="auto">
          <a:xfrm>
            <a:off x="4140200" y="177323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he-IL" sz="36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4345" name="WordArt 17"/>
          <p:cNvSpPr>
            <a:spLocks noChangeArrowheads="1" noChangeShapeType="1" noTextEdit="1"/>
          </p:cNvSpPr>
          <p:nvPr/>
        </p:nvSpPr>
        <p:spPr bwMode="auto">
          <a:xfrm>
            <a:off x="611188" y="1268413"/>
            <a:ext cx="8135937" cy="31035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8644"/>
                <a:gd name="adj2" fmla="val 0"/>
              </a:avLst>
            </a:prstTxWarp>
          </a:bodyPr>
          <a:lstStyle/>
          <a:p>
            <a:pPr algn="ctr"/>
            <a:endParaRPr lang="ru-RU" sz="2800" kern="10" spc="-28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  <a:p>
            <a:pPr algn="ctr"/>
            <a:endParaRPr lang="ru-RU" sz="2800" kern="10" spc="-28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  <a:p>
            <a:pPr algn="ctr"/>
            <a:endParaRPr lang="ru-RU" sz="2800" kern="10" spc="-28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14346" name="Text Box 18"/>
          <p:cNvSpPr txBox="1">
            <a:spLocks noChangeArrowheads="1"/>
          </p:cNvSpPr>
          <p:nvPr/>
        </p:nvSpPr>
        <p:spPr bwMode="auto">
          <a:xfrm>
            <a:off x="3348038" y="3286124"/>
            <a:ext cx="6286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b="1" dirty="0">
                <a:latin typeface="Arial" pitchFamily="34" charset="0"/>
              </a:rPr>
              <a:t>+</a:t>
            </a:r>
          </a:p>
        </p:txBody>
      </p:sp>
      <p:sp>
        <p:nvSpPr>
          <p:cNvPr id="14347" name="Text Box 19"/>
          <p:cNvSpPr txBox="1">
            <a:spLocks noChangeArrowheads="1"/>
          </p:cNvSpPr>
          <p:nvPr/>
        </p:nvSpPr>
        <p:spPr bwMode="auto">
          <a:xfrm>
            <a:off x="6372225" y="4857759"/>
            <a:ext cx="584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b="1">
                <a:latin typeface="Arial" pitchFamily="34" charset="0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Физиологические потребности рассчитывались: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1447800"/>
            <a:ext cx="7966100" cy="4775200"/>
          </a:xfrm>
        </p:spPr>
        <p:txBody>
          <a:bodyPr>
            <a:normAutofit fontScale="92500" lnSpcReduction="10000"/>
          </a:bodyPr>
          <a:lstStyle/>
          <a:p>
            <a:pPr marL="0" indent="0" fontAlgn="t">
              <a:buNone/>
            </a:pPr>
            <a:endParaRPr lang="ru-RU" dirty="0"/>
          </a:p>
          <a:p>
            <a:pPr fontAlgn="t"/>
            <a:r>
              <a:rPr lang="ru-RU" b="1" dirty="0" smtClean="0"/>
              <a:t>В 1950 г. на </a:t>
            </a:r>
            <a:r>
              <a:rPr lang="ru-RU" b="1" dirty="0"/>
              <a:t>основе расчета расхода энергии с помощью таблиц и номограмм </a:t>
            </a:r>
            <a:r>
              <a:rPr lang="ru-RU" b="1" dirty="0" err="1"/>
              <a:t>Darrow</a:t>
            </a:r>
            <a:r>
              <a:rPr lang="ru-RU" b="1" dirty="0"/>
              <a:t> D.C., </a:t>
            </a:r>
            <a:r>
              <a:rPr lang="ru-RU" b="1" dirty="0" err="1"/>
              <a:t>Pratt</a:t>
            </a:r>
            <a:r>
              <a:rPr lang="ru-RU" b="1" dirty="0"/>
              <a:t> E.L.</a:t>
            </a:r>
          </a:p>
          <a:p>
            <a:pPr fontAlgn="t"/>
            <a:r>
              <a:rPr lang="ru-RU" b="1" dirty="0" smtClean="0"/>
              <a:t>В 1950 г. на </a:t>
            </a:r>
            <a:r>
              <a:rPr lang="ru-RU" b="1" dirty="0"/>
              <a:t>основе расчета площади поверхности тела </a:t>
            </a:r>
            <a:r>
              <a:rPr lang="ru-RU" b="1" dirty="0" err="1"/>
              <a:t>Crawford</a:t>
            </a:r>
            <a:r>
              <a:rPr lang="ru-RU" b="1" dirty="0"/>
              <a:t> D.J., </a:t>
            </a:r>
            <a:r>
              <a:rPr lang="ru-RU" b="1" dirty="0" err="1"/>
              <a:t>Terry</a:t>
            </a:r>
            <a:r>
              <a:rPr lang="ru-RU" b="1" dirty="0"/>
              <a:t> M., </a:t>
            </a:r>
            <a:r>
              <a:rPr lang="ru-RU" b="1" dirty="0" err="1"/>
              <a:t>Roubke</a:t>
            </a:r>
            <a:r>
              <a:rPr lang="ru-RU" b="1" dirty="0"/>
              <a:t> G.</a:t>
            </a:r>
          </a:p>
          <a:p>
            <a:pPr fontAlgn="t"/>
            <a:r>
              <a:rPr lang="ru-RU" b="1" dirty="0" smtClean="0"/>
              <a:t>В1953 г. на </a:t>
            </a:r>
            <a:r>
              <a:rPr lang="ru-RU" b="1" dirty="0"/>
              <a:t>основе возраста </a:t>
            </a:r>
            <a:r>
              <a:rPr lang="ru-RU" b="1" dirty="0" err="1"/>
              <a:t>Wallace</a:t>
            </a:r>
            <a:r>
              <a:rPr lang="ru-RU" b="1" dirty="0"/>
              <a:t> W.M.</a:t>
            </a:r>
          </a:p>
          <a:p>
            <a:pPr fontAlgn="t"/>
            <a:r>
              <a:rPr lang="ru-RU" b="1" dirty="0" smtClean="0"/>
              <a:t>В 1957 г. на </a:t>
            </a:r>
            <a:r>
              <a:rPr lang="ru-RU" b="1" dirty="0"/>
              <a:t>основе веса </a:t>
            </a:r>
            <a:r>
              <a:rPr lang="ru-RU" b="1" dirty="0" err="1"/>
              <a:t>Holliday</a:t>
            </a:r>
            <a:r>
              <a:rPr lang="ru-RU" b="1" dirty="0"/>
              <a:t> M.A. </a:t>
            </a:r>
            <a:r>
              <a:rPr lang="ru-RU" b="1" dirty="0" err="1"/>
              <a:t>Segar</a:t>
            </a:r>
            <a:r>
              <a:rPr lang="ru-RU" b="1" dirty="0"/>
              <a:t> W.E.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229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Физиологические потребности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 err="1" smtClean="0">
                <a:solidFill>
                  <a:schemeClr val="accent2"/>
                </a:solidFill>
              </a:rPr>
              <a:t>Holliday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endParaRPr lang="ru-RU" dirty="0" smtClean="0"/>
          </a:p>
        </p:txBody>
      </p:sp>
      <p:pic>
        <p:nvPicPr>
          <p:cNvPr id="368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7200" y="3032168"/>
            <a:ext cx="8229600" cy="2195426"/>
          </a:xfrm>
          <a:solidFill>
            <a:srgbClr val="00B05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Вступление. Пока все просто…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b="1" dirty="0" smtClean="0"/>
          </a:p>
          <a:p>
            <a:r>
              <a:rPr lang="ru-RU" dirty="0" smtClean="0"/>
              <a:t>Организм человека – это 70 триллионов клеток (а это – все органы и ткани) в интерстициальном</a:t>
            </a:r>
            <a:r>
              <a:rPr lang="en-US" dirty="0" smtClean="0"/>
              <a:t> </a:t>
            </a:r>
            <a:r>
              <a:rPr lang="ru-RU" dirty="0" smtClean="0"/>
              <a:t>пространстве.  </a:t>
            </a:r>
            <a:endParaRPr lang="en-US" dirty="0" smtClean="0"/>
          </a:p>
          <a:p>
            <a:r>
              <a:rPr lang="ru-RU" dirty="0" smtClean="0"/>
              <a:t>Единственно возможным способом существования каждой клетки является поддержание постоянства внутренней среды (гомеостаз) за счет потребления питательных веществ, кислорода и удаления продуктов метаболизма через клеточную мембрану.</a:t>
            </a:r>
            <a:endParaRPr lang="en-US" dirty="0" smtClean="0"/>
          </a:p>
          <a:p>
            <a:r>
              <a:rPr lang="ru-RU" dirty="0" smtClean="0"/>
              <a:t>Поддержание гомеостаза – энергоёмкий процесс,</a:t>
            </a:r>
            <a:r>
              <a:rPr lang="en-US" dirty="0" smtClean="0"/>
              <a:t> </a:t>
            </a:r>
            <a:r>
              <a:rPr lang="ru-RU" dirty="0" smtClean="0"/>
              <a:t>Поэтому </a:t>
            </a:r>
            <a:r>
              <a:rPr lang="ru-RU" b="1" dirty="0" smtClean="0">
                <a:solidFill>
                  <a:srgbClr val="FF0000"/>
                </a:solidFill>
              </a:rPr>
              <a:t>ГИПОКСИЯ</a:t>
            </a:r>
            <a:r>
              <a:rPr lang="ru-RU" dirty="0" smtClean="0"/>
              <a:t> и </a:t>
            </a:r>
            <a:r>
              <a:rPr lang="ru-RU" b="1" dirty="0" smtClean="0">
                <a:solidFill>
                  <a:srgbClr val="FF0000"/>
                </a:solidFill>
              </a:rPr>
              <a:t>ГОЛОД</a:t>
            </a:r>
            <a:r>
              <a:rPr lang="ru-RU" dirty="0" smtClean="0"/>
              <a:t> – это основные факторы клеточного повреждения.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Нефизиологические потребности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fontAlgn="t"/>
            <a:r>
              <a:rPr lang="ru-RU" dirty="0" smtClean="0"/>
              <a:t>Ф</a:t>
            </a:r>
            <a:r>
              <a:rPr lang="ru-RU" dirty="0" smtClean="0"/>
              <a:t>изиологической </a:t>
            </a:r>
            <a:r>
              <a:rPr lang="ru-RU" dirty="0" smtClean="0"/>
              <a:t>потребностью в жидкости подразумевается количество воды, необходимое для поддержания основного обмена веществ у здорового </a:t>
            </a:r>
            <a:r>
              <a:rPr lang="ru-RU" dirty="0" smtClean="0"/>
              <a:t>ребенка</a:t>
            </a:r>
            <a:endParaRPr lang="ru-RU" dirty="0" smtClean="0"/>
          </a:p>
          <a:p>
            <a:pPr fontAlgn="t"/>
            <a:r>
              <a:rPr lang="ru-RU" dirty="0" smtClean="0"/>
              <a:t>У тяжело  болеющего пациента «физиологические потребности»  совсем </a:t>
            </a:r>
            <a:r>
              <a:rPr lang="ru-RU" dirty="0" smtClean="0"/>
              <a:t>другие</a:t>
            </a:r>
            <a:endParaRPr lang="ru-RU" dirty="0" smtClean="0"/>
          </a:p>
          <a:p>
            <a:pPr fontAlgn="t"/>
            <a:r>
              <a:rPr lang="ru-RU" dirty="0" smtClean="0"/>
              <a:t>Болезнь </a:t>
            </a:r>
            <a:r>
              <a:rPr lang="ru-RU" dirty="0" smtClean="0"/>
              <a:t>и стресс существенно влияют на метаболизм</a:t>
            </a:r>
          </a:p>
          <a:p>
            <a:pPr fontAlgn="t"/>
            <a:r>
              <a:rPr lang="ru-RU" dirty="0" smtClean="0"/>
              <a:t>Вряд </a:t>
            </a:r>
            <a:r>
              <a:rPr lang="ru-RU" dirty="0" smtClean="0"/>
              <a:t>ли дотация жидкости в объеме, необходимом для здорового человека, в полной мере обеспечит основной обмен тяжелобольного </a:t>
            </a:r>
            <a:r>
              <a:rPr lang="ru-RU" dirty="0" smtClean="0"/>
              <a:t>пациента</a:t>
            </a:r>
            <a:endParaRPr lang="ru-RU" dirty="0" smtClean="0"/>
          </a:p>
          <a:p>
            <a:pPr fontAlgn="t"/>
            <a:r>
              <a:rPr lang="ru-RU" dirty="0" smtClean="0"/>
              <a:t> </a:t>
            </a:r>
            <a:r>
              <a:rPr lang="ru-RU" dirty="0" smtClean="0"/>
              <a:t>Требуется </a:t>
            </a:r>
            <a:r>
              <a:rPr lang="ru-RU" dirty="0" smtClean="0"/>
              <a:t>дополнительное введения жидкости и энергетических субстратов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357188"/>
            <a:ext cx="8229600" cy="9810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 </a:t>
            </a:r>
            <a:r>
              <a:rPr lang="ru-RU" sz="3600" dirty="0" smtClean="0">
                <a:solidFill>
                  <a:schemeClr val="tx1"/>
                </a:solidFill>
              </a:rPr>
              <a:t>Восполнение </a:t>
            </a:r>
            <a:r>
              <a:rPr lang="ru-RU" sz="3600" dirty="0" smtClean="0">
                <a:solidFill>
                  <a:schemeClr val="tx1"/>
                </a:solidFill>
              </a:rPr>
              <a:t>дефицита 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Степени дегидратации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3702050" cy="41148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  <p:graphicFrame>
        <p:nvGraphicFramePr>
          <p:cNvPr id="483471" name="Group 143"/>
          <p:cNvGraphicFramePr>
            <a:graphicFrameLocks noGrp="1"/>
          </p:cNvGraphicFramePr>
          <p:nvPr>
            <p:ph sz="half" idx="2"/>
          </p:nvPr>
        </p:nvGraphicFramePr>
        <p:xfrm>
          <a:off x="684213" y="1412875"/>
          <a:ext cx="7991475" cy="4967288"/>
        </p:xfrm>
        <a:graphic>
          <a:graphicData uri="http://schemas.openxmlformats.org/drawingml/2006/table">
            <a:tbl>
              <a:tblPr/>
              <a:tblGrid>
                <a:gridCol w="2749550"/>
                <a:gridCol w="1635125"/>
                <a:gridCol w="1763712"/>
                <a:gridCol w="1843088"/>
              </a:tblGrid>
              <a:tr h="1277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Оцениваемые данные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Лёгкая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Средняя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Тяжёлая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4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ahoma" pitchFamily="34" charset="0"/>
                        </a:rPr>
                        <a:t>Уменьшение массы тела, 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ahoma" pitchFamily="34" charset="0"/>
                        </a:rPr>
                        <a:t>4-5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ahoma" pitchFamily="34" charset="0"/>
                        </a:rPr>
                        <a:t>6-9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≥10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4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ahoma" pitchFamily="34" charset="0"/>
                        </a:rPr>
                        <a:t>Дефицит жидкости, мл/кг МТ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ahoma" pitchFamily="34" charset="0"/>
                        </a:rPr>
                        <a:t>40-50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ahoma" pitchFamily="34" charset="0"/>
                        </a:rPr>
                        <a:t>60-90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ahoma" pitchFamily="34" charset="0"/>
                        </a:rPr>
                        <a:t>100-110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Восполнение дефицита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Как правило, при значительном исходном дефиците жидкости восполнение его в течение </a:t>
            </a:r>
            <a:r>
              <a:rPr lang="ru-RU" dirty="0" smtClean="0"/>
              <a:t>короткого временного </a:t>
            </a:r>
            <a:r>
              <a:rPr lang="ru-RU" dirty="0"/>
              <a:t>периода не только невозможно, но и нецелесообразно, учитывая высокий риск развития различных осложнений, поэтому он восполняется в течение 24, а иногда и 48 ч 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err="1"/>
              <a:t>гипер</a:t>
            </a:r>
            <a:r>
              <a:rPr lang="ru-RU" dirty="0"/>
              <a:t>- или </a:t>
            </a:r>
            <a:r>
              <a:rPr lang="ru-RU" dirty="0" err="1"/>
              <a:t>гипоосмолярная</a:t>
            </a:r>
            <a:r>
              <a:rPr lang="ru-RU" dirty="0"/>
              <a:t> дегидратация).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1044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Патологические потери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При расчете объема жидкости, необходимого для восполнения текущих патологических потерь, нужно учитывать потери через желудочные зонды, торакальные дренажи, потери, обусловленные тяжестью хирургической травмы и любые другие потери, которые можно измерить в режиме реального времени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Необходимо эти потери своевременно компенсировать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9805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«ПРОБЛЕМА ИНФУЗИОННОЙ ТЕРАПИИ ЗНАЧИТЕЛЬНО СЛОЖНЕЕ, ЧЕМ ПРЕДСТАВЛЯЛОСЬ ЕЩЕ СОВСЕМ НЕДАВНО» 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1643042" y="5183772"/>
            <a:ext cx="52149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en-US" dirty="0"/>
              <a:t>Hahn RG. Fluid therapy might be more difficult than you think. </a:t>
            </a:r>
          </a:p>
          <a:p>
            <a:r>
              <a:rPr lang="en-US" dirty="0" err="1"/>
              <a:t>Anesth</a:t>
            </a:r>
            <a:r>
              <a:rPr lang="en-US" dirty="0"/>
              <a:t> </a:t>
            </a:r>
            <a:r>
              <a:rPr lang="en-US" dirty="0" err="1"/>
              <a:t>Analg</a:t>
            </a:r>
            <a:r>
              <a:rPr lang="en-US" dirty="0"/>
              <a:t> 2007; 105: 304–5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274638"/>
            <a:ext cx="6043626" cy="179704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</a:t>
            </a:r>
            <a:r>
              <a:rPr lang="ru-RU" sz="2200" dirty="0" smtClean="0"/>
              <a:t>ЭНДОТЕЛИАЛЬНАЯ </a:t>
            </a:r>
            <a:r>
              <a:rPr lang="ru-RU" sz="2200" dirty="0"/>
              <a:t>ДИСФУНКЦИЯ, РАЗРУШЕНИЕ ГЛИКОКАЛЕКСА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dirty="0"/>
              <a:t>К нарушению активной регуляции сосудистой проницаемости приводят: </a:t>
            </a:r>
          </a:p>
          <a:p>
            <a:r>
              <a:rPr lang="ru-RU" b="1" dirty="0" err="1" smtClean="0"/>
              <a:t>Инфузионная</a:t>
            </a:r>
            <a:r>
              <a:rPr lang="ru-RU" b="1" dirty="0" smtClean="0"/>
              <a:t> </a:t>
            </a:r>
            <a:r>
              <a:rPr lang="ru-RU" b="1" dirty="0"/>
              <a:t>терапия, как таковая, вне зависимости от качественного состава! </a:t>
            </a:r>
          </a:p>
          <a:p>
            <a:r>
              <a:rPr lang="ru-RU" b="1" dirty="0" smtClean="0"/>
              <a:t>Операция</a:t>
            </a:r>
            <a:r>
              <a:rPr lang="ru-RU" b="1" dirty="0"/>
              <a:t>! </a:t>
            </a:r>
          </a:p>
          <a:p>
            <a:r>
              <a:rPr lang="ru-RU" b="1" dirty="0" smtClean="0"/>
              <a:t>Анестезия</a:t>
            </a:r>
            <a:r>
              <a:rPr lang="ru-RU" b="1" dirty="0"/>
              <a:t>! </a:t>
            </a:r>
          </a:p>
          <a:p>
            <a:r>
              <a:rPr lang="ru-RU" dirty="0" smtClean="0"/>
              <a:t>Диабет</a:t>
            </a:r>
            <a:r>
              <a:rPr lang="ru-RU" dirty="0"/>
              <a:t>, травма, шок и т.д. </a:t>
            </a:r>
          </a:p>
          <a:p>
            <a:endParaRPr lang="ru-RU" dirty="0"/>
          </a:p>
        </p:txBody>
      </p:sp>
      <p:pic>
        <p:nvPicPr>
          <p:cNvPr id="6148" name="Picture 4" descr="C:\Documents and Settings\9depk\Рабочий стол\Новая папка\glycx-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62" y="4929198"/>
            <a:ext cx="3643338" cy="1571636"/>
          </a:xfrm>
          <a:prstGeom prst="rect">
            <a:avLst/>
          </a:prstGeom>
          <a:noFill/>
        </p:spPr>
      </p:pic>
      <p:pic>
        <p:nvPicPr>
          <p:cNvPr id="6149" name="Picture 5" descr="C:\Documents and Settings\9depk\Рабочий стол\Новая папка\скачанные файлы (9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14290"/>
            <a:ext cx="3343275" cy="1362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Подводные камни </a:t>
            </a:r>
            <a:r>
              <a:rPr lang="ru-RU" b="1" dirty="0" err="1" smtClean="0"/>
              <a:t>инфузионной</a:t>
            </a:r>
            <a:r>
              <a:rPr lang="ru-RU" b="1" dirty="0" smtClean="0"/>
              <a:t> терапии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/>
              <a:t>Отеки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Главный </a:t>
            </a:r>
            <a:r>
              <a:rPr lang="ru-RU" dirty="0"/>
              <a:t>механизм образования отеков — деградация эндотелиального </a:t>
            </a:r>
            <a:r>
              <a:rPr lang="ru-RU" dirty="0" err="1"/>
              <a:t>гликокаликса</a:t>
            </a:r>
            <a:r>
              <a:rPr lang="ru-RU" dirty="0"/>
              <a:t>, регулирующего сосудистую проницаемость. </a:t>
            </a:r>
          </a:p>
          <a:p>
            <a:r>
              <a:rPr lang="ru-RU" dirty="0"/>
              <a:t>Даже в условиях </a:t>
            </a:r>
            <a:r>
              <a:rPr lang="ru-RU" dirty="0" err="1"/>
              <a:t>интактного</a:t>
            </a:r>
            <a:r>
              <a:rPr lang="ru-RU" dirty="0"/>
              <a:t> </a:t>
            </a:r>
            <a:r>
              <a:rPr lang="ru-RU" dirty="0" err="1"/>
              <a:t>гликокаликса</a:t>
            </a:r>
            <a:r>
              <a:rPr lang="ru-RU" dirty="0"/>
              <a:t> происходит сдвиг </a:t>
            </a:r>
            <a:r>
              <a:rPr lang="ru-RU" dirty="0" err="1" smtClean="0"/>
              <a:t>безбелковой</a:t>
            </a:r>
            <a:r>
              <a:rPr lang="ru-RU" dirty="0" smtClean="0"/>
              <a:t> </a:t>
            </a:r>
            <a:r>
              <a:rPr lang="ru-RU" dirty="0"/>
              <a:t>жидкости и электролитов из сосудистой сети. Когда дренирующая способность лимфатической системы исчерпывается, возникает тканевой отек.</a:t>
            </a:r>
          </a:p>
          <a:p>
            <a:r>
              <a:rPr lang="ru-RU" dirty="0"/>
              <a:t>Зачастую при критических состояниях изменения </a:t>
            </a:r>
            <a:r>
              <a:rPr lang="ru-RU" dirty="0" err="1"/>
              <a:t>гликокаликса</a:t>
            </a:r>
            <a:r>
              <a:rPr lang="ru-RU" dirty="0"/>
              <a:t> приводят к патологическому сдвигу богатой белками плазмы в </a:t>
            </a:r>
            <a:r>
              <a:rPr lang="ru-RU" dirty="0" err="1"/>
              <a:t>интерстиций</a:t>
            </a:r>
            <a:r>
              <a:rPr lang="ru-RU" dirty="0"/>
              <a:t> — капиллярной утечке. Отеки такого типа могут развиваться даже до гемодинамической перегрузки жидкостью.</a:t>
            </a:r>
          </a:p>
          <a:p>
            <a:r>
              <a:rPr lang="ru-RU" dirty="0"/>
              <a:t>Последствия — снижение доставки кислорода, органная дисфункция, повышенный риск инфекционных осложнений, замедление регенерации тканей.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C:\Documents and Settings\9depk\Рабочий стол\Новая папка\ote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5143512"/>
            <a:ext cx="5334016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63" y="122238"/>
            <a:ext cx="8802687" cy="87787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Подводные камни </a:t>
            </a:r>
            <a:r>
              <a:rPr lang="ru-RU" sz="2800" b="1" dirty="0" err="1" smtClean="0"/>
              <a:t>инфузионной</a:t>
            </a:r>
            <a:r>
              <a:rPr lang="ru-RU" sz="2800" b="1" dirty="0" smtClean="0"/>
              <a:t> терапии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07209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err="1"/>
              <a:t>Дилюционная</a:t>
            </a:r>
            <a:r>
              <a:rPr lang="ru-RU" b="1" dirty="0"/>
              <a:t> </a:t>
            </a:r>
            <a:r>
              <a:rPr lang="ru-RU" b="1" dirty="0" smtClean="0"/>
              <a:t>анемия:</a:t>
            </a:r>
            <a:endParaRPr lang="ru-RU" b="1" dirty="0" smtClean="0"/>
          </a:p>
          <a:p>
            <a:r>
              <a:rPr lang="ru-RU" dirty="0" smtClean="0"/>
              <a:t>разведение </a:t>
            </a:r>
            <a:r>
              <a:rPr lang="ru-RU" dirty="0"/>
              <a:t>крови растворами вызывает относительное снижение концентрации гемоглобина. </a:t>
            </a:r>
            <a:endParaRPr lang="ru-RU" dirty="0" smtClean="0"/>
          </a:p>
          <a:p>
            <a:r>
              <a:rPr lang="ru-RU" dirty="0" smtClean="0"/>
              <a:t>уменьшение </a:t>
            </a:r>
            <a:r>
              <a:rPr lang="ru-RU" dirty="0"/>
              <a:t>количества заполненных эритроцитами капилляров вследствие </a:t>
            </a:r>
            <a:r>
              <a:rPr lang="ru-RU" dirty="0" err="1"/>
              <a:t>гемодилюции</a:t>
            </a:r>
            <a:r>
              <a:rPr lang="ru-RU" dirty="0"/>
              <a:t> может привести к снижению доставки кислорода и развитию органной дисфункции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значительное </a:t>
            </a:r>
            <a:r>
              <a:rPr lang="ru-RU" dirty="0"/>
              <a:t>снижение уровня гемоглобина вследствие перегрузки жидкостью зачастую вынуждает прибегнуть к гемотрансфузии, которую потенциально можно было бы избежать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194" name="Picture 2" descr="C:\Documents and Settings\9depk\Рабочий стол\Новая папка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5643578"/>
            <a:ext cx="321471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274638"/>
            <a:ext cx="582931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Подводные камни </a:t>
            </a:r>
            <a:r>
              <a:rPr lang="ru-RU" b="1" dirty="0" err="1" smtClean="0"/>
              <a:t>инфузионной</a:t>
            </a:r>
            <a:r>
              <a:rPr lang="ru-RU" b="1" dirty="0" smtClean="0"/>
              <a:t> терапии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err="1"/>
              <a:t>Дилюционная</a:t>
            </a:r>
            <a:r>
              <a:rPr lang="ru-RU" b="1" dirty="0"/>
              <a:t> </a:t>
            </a:r>
            <a:r>
              <a:rPr lang="ru-RU" b="1" dirty="0" err="1" smtClean="0"/>
              <a:t>коагулопатия</a:t>
            </a:r>
            <a:r>
              <a:rPr lang="ru-RU" b="1" dirty="0" smtClean="0"/>
              <a:t>: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увеличивает </a:t>
            </a:r>
            <a:r>
              <a:rPr lang="ru-RU" dirty="0"/>
              <a:t>риск кровотечения у хирургических пациентов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использование </a:t>
            </a:r>
            <a:r>
              <a:rPr lang="ru-RU" dirty="0"/>
              <a:t>для </a:t>
            </a:r>
            <a:r>
              <a:rPr lang="ru-RU" dirty="0" err="1"/>
              <a:t>инфузии</a:t>
            </a:r>
            <a:r>
              <a:rPr lang="ru-RU" dirty="0"/>
              <a:t> холодных растворов способствует развитию гипотермии и усугублению </a:t>
            </a:r>
            <a:r>
              <a:rPr lang="ru-RU" dirty="0" err="1"/>
              <a:t>гипокоагуляции</a:t>
            </a:r>
            <a:r>
              <a:rPr lang="ru-RU" dirty="0"/>
              <a:t>.</a:t>
            </a:r>
          </a:p>
        </p:txBody>
      </p:sp>
      <p:pic>
        <p:nvPicPr>
          <p:cNvPr id="9218" name="Picture 2" descr="C:\Documents and Settings\9depk\Рабочий стол\Новая папка\скачанные файлы (1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214291"/>
            <a:ext cx="2214578" cy="1214446"/>
          </a:xfrm>
          <a:prstGeom prst="rect">
            <a:avLst/>
          </a:prstGeom>
          <a:noFill/>
        </p:spPr>
      </p:pic>
      <p:pic>
        <p:nvPicPr>
          <p:cNvPr id="9220" name="Picture 4" descr="C:\Documents and Settings\9depk\Рабочий стол\Новая папка\images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5072074"/>
            <a:ext cx="3286148" cy="1595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Подводные камни </a:t>
            </a:r>
            <a:r>
              <a:rPr lang="ru-RU" b="1" dirty="0" err="1" smtClean="0"/>
              <a:t>инфузионной</a:t>
            </a:r>
            <a:r>
              <a:rPr lang="ru-RU" b="1" dirty="0" smtClean="0"/>
              <a:t> терапии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Электролитные </a:t>
            </a:r>
            <a:r>
              <a:rPr lang="ru-RU" b="1" dirty="0" smtClean="0"/>
              <a:t>нарушения</a:t>
            </a:r>
            <a:r>
              <a:rPr lang="ru-RU" b="1" dirty="0" smtClean="0"/>
              <a:t>:</a:t>
            </a:r>
            <a:endParaRPr lang="ru-RU" dirty="0" smtClean="0"/>
          </a:p>
          <a:p>
            <a:r>
              <a:rPr lang="ru-RU" dirty="0" err="1" smtClean="0"/>
              <a:t>Инфузионные</a:t>
            </a:r>
            <a:r>
              <a:rPr lang="ru-RU" dirty="0" smtClean="0"/>
              <a:t> </a:t>
            </a:r>
            <a:r>
              <a:rPr lang="ru-RU" dirty="0"/>
              <a:t>растворы содержат нефизиологические концентрации электролитов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Поэтому </a:t>
            </a:r>
            <a:r>
              <a:rPr lang="ru-RU" dirty="0"/>
              <a:t>чрезмерная нагрузка жидкостью способна вызвать электролитный дисбаланс и нарушения кислотно-щелочного состава,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Вступление. Все еще просто…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Постоянство водно-электролитного состава – это часть гомеостаза. </a:t>
            </a:r>
            <a:endParaRPr lang="en-US" dirty="0" smtClean="0"/>
          </a:p>
          <a:p>
            <a:r>
              <a:rPr lang="ru-RU" dirty="0" smtClean="0"/>
              <a:t>Длительные и грубые нарушения внутриклеточного гомеостаза закономерно приведут к дисфункции</a:t>
            </a:r>
            <a:r>
              <a:rPr lang="en-US" dirty="0" smtClean="0"/>
              <a:t> </a:t>
            </a:r>
            <a:r>
              <a:rPr lang="ru-RU" dirty="0" smtClean="0"/>
              <a:t>органов, </a:t>
            </a:r>
            <a:r>
              <a:rPr lang="ru-RU" dirty="0" err="1" smtClean="0"/>
              <a:t>полиорганной</a:t>
            </a:r>
            <a:r>
              <a:rPr lang="ru-RU" dirty="0" smtClean="0"/>
              <a:t> недостаточности и гибели организма. </a:t>
            </a:r>
            <a:endParaRPr lang="en-US" dirty="0" smtClean="0"/>
          </a:p>
          <a:p>
            <a:r>
              <a:rPr lang="ru-RU" dirty="0" smtClean="0"/>
              <a:t>Наша задача, как клиницистов, осложняется тем, что пока не существует методик оценки</a:t>
            </a:r>
            <a:r>
              <a:rPr lang="en-US" dirty="0" smtClean="0"/>
              <a:t> </a:t>
            </a:r>
            <a:r>
              <a:rPr lang="ru-RU" dirty="0" smtClean="0"/>
              <a:t>внутриклеточного состава и анализа состава интерстициальной жидкости.</a:t>
            </a:r>
            <a:r>
              <a:rPr lang="en-US" dirty="0" smtClean="0"/>
              <a:t> </a:t>
            </a:r>
          </a:p>
          <a:p>
            <a:r>
              <a:rPr lang="ru-RU" dirty="0" smtClean="0"/>
              <a:t> В нашем распоряжении только </a:t>
            </a:r>
            <a:r>
              <a:rPr lang="ru-RU" dirty="0" smtClean="0">
                <a:solidFill>
                  <a:srgbClr val="FF0000"/>
                </a:solidFill>
              </a:rPr>
              <a:t>результаты анализов </a:t>
            </a:r>
            <a:r>
              <a:rPr lang="ru-RU" dirty="0" smtClean="0"/>
              <a:t>крови и плазмы, </a:t>
            </a:r>
            <a:r>
              <a:rPr lang="ru-RU" dirty="0" smtClean="0">
                <a:solidFill>
                  <a:srgbClr val="FF0000"/>
                </a:solidFill>
              </a:rPr>
              <a:t>наше клиническое мышление.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63" y="122238"/>
            <a:ext cx="8802687" cy="806432"/>
          </a:xfrm>
        </p:spPr>
        <p:txBody>
          <a:bodyPr/>
          <a:lstStyle/>
          <a:p>
            <a:r>
              <a:rPr lang="ru-RU" sz="2400" b="1" dirty="0" smtClean="0"/>
              <a:t>Подводные камни </a:t>
            </a:r>
            <a:r>
              <a:rPr lang="ru-RU" sz="2400" b="1" dirty="0" err="1" smtClean="0"/>
              <a:t>инфузионной</a:t>
            </a:r>
            <a:r>
              <a:rPr lang="ru-RU" sz="2400" b="1" dirty="0" smtClean="0"/>
              <a:t> терапии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" y="928670"/>
            <a:ext cx="8775700" cy="5294330"/>
          </a:xfrm>
        </p:spPr>
        <p:txBody>
          <a:bodyPr>
            <a:normAutofit fontScale="77500" lnSpcReduction="20000"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Гиперхлоремия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в норме 105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ммоль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/л,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0,9% — 154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ммоль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/л! «Перегрузка электролитами!»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резерва щелочности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гиперхлоремический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дилюционный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ацидоз!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Касается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кристаллоидов и коллоидов!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Повышенное содержание хлоридов ведет 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гломерулярной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вазоконстрикции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падению СКФ (животные и здоровые добровольцы?).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Почечная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вазоконстрикция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иострое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повреждение почек — особенно на фоне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гиповолемии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Уменьшение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выработки ренина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системная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вазодилатация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!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•Любой анион, лишь бы не хлорид!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лактат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ацетат,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пр.).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делать?</a:t>
            </a:r>
            <a:endParaRPr lang="ru-RU" dirty="0"/>
          </a:p>
        </p:txBody>
      </p:sp>
      <p:pic>
        <p:nvPicPr>
          <p:cNvPr id="10242" name="Picture 2" descr="C:\Documents and Settings\9depk\Рабочий стол\Новая папка\images (5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4286248" cy="4929222"/>
          </a:xfrm>
          <a:prstGeom prst="rect">
            <a:avLst/>
          </a:prstGeom>
          <a:noFill/>
        </p:spPr>
      </p:pic>
      <p:pic>
        <p:nvPicPr>
          <p:cNvPr id="10243" name="Picture 3" descr="C:\Documents and Settings\9depk\Рабочий стол\Новая папка\images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357562"/>
            <a:ext cx="3833820" cy="3228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Осознать!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b="1" dirty="0"/>
              <a:t>Внутривенные растворы это </a:t>
            </a:r>
            <a:r>
              <a:rPr lang="ru-RU" b="1" dirty="0" smtClean="0"/>
              <a:t>лекарство</a:t>
            </a:r>
            <a:r>
              <a:rPr lang="ru-RU" b="1" dirty="0" smtClean="0"/>
              <a:t>!</a:t>
            </a:r>
            <a:endParaRPr lang="ru-RU" b="1" dirty="0"/>
          </a:p>
          <a:p>
            <a:r>
              <a:rPr lang="ru-RU" b="1" dirty="0"/>
              <a:t>«Бездумное» </a:t>
            </a:r>
            <a:r>
              <a:rPr lang="ru-RU" b="1" dirty="0" smtClean="0"/>
              <a:t>их использование </a:t>
            </a:r>
            <a:r>
              <a:rPr lang="ru-RU" b="1" dirty="0" smtClean="0"/>
              <a:t>недопустимо!</a:t>
            </a:r>
            <a:endParaRPr lang="ru-RU" b="1" dirty="0" smtClean="0"/>
          </a:p>
          <a:p>
            <a:r>
              <a:rPr lang="ru-RU" b="1" dirty="0" smtClean="0"/>
              <a:t>Р</a:t>
            </a:r>
            <a:r>
              <a:rPr lang="ru-RU" b="1" dirty="0" smtClean="0"/>
              <a:t>еальные </a:t>
            </a:r>
            <a:r>
              <a:rPr lang="ru-RU" b="1" dirty="0"/>
              <a:t>побочные </a:t>
            </a:r>
            <a:r>
              <a:rPr lang="ru-RU" b="1" dirty="0" smtClean="0"/>
              <a:t>эффекты – реальны.</a:t>
            </a:r>
            <a:endParaRPr lang="ru-RU" b="1" dirty="0" smtClean="0"/>
          </a:p>
          <a:p>
            <a:r>
              <a:rPr lang="ru-RU" b="1" dirty="0" err="1" smtClean="0"/>
              <a:t>Инфузия</a:t>
            </a:r>
            <a:r>
              <a:rPr lang="ru-RU" b="1" dirty="0" smtClean="0"/>
              <a:t> нужна, только если она </a:t>
            </a:r>
            <a:r>
              <a:rPr lang="ru-RU" b="1" dirty="0" smtClean="0"/>
              <a:t>нужна.</a:t>
            </a:r>
            <a:endParaRPr lang="ru-RU" b="1" dirty="0" smtClean="0"/>
          </a:p>
          <a:p>
            <a:r>
              <a:rPr lang="ru-RU" b="1" dirty="0" smtClean="0"/>
              <a:t>Дети не прощают ошибок.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осознать</a:t>
            </a:r>
            <a:endParaRPr lang="ru-RU" dirty="0"/>
          </a:p>
        </p:txBody>
      </p:sp>
      <p:sp>
        <p:nvSpPr>
          <p:cNvPr id="9218" name="Содержимое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5572132" cy="519591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endParaRPr lang="ru-RU" sz="2000" dirty="0" smtClean="0">
              <a:latin typeface="Georgia" pitchFamily="18" charset="0"/>
            </a:endParaRPr>
          </a:p>
          <a:p>
            <a:pPr eaLnBrk="1" hangingPunct="1"/>
            <a:endParaRPr lang="ru-RU" sz="2000" dirty="0" smtClean="0">
              <a:latin typeface="Georgia" pitchFamily="18" charset="0"/>
            </a:endParaRPr>
          </a:p>
          <a:p>
            <a:pPr marL="914400" lvl="1" indent="-514350" eaLnBrk="1" hangingPunct="1">
              <a:buFontTx/>
              <a:buNone/>
            </a:pPr>
            <a:r>
              <a:rPr lang="ru-RU" sz="2000" dirty="0" smtClean="0">
                <a:solidFill>
                  <a:srgbClr val="404040"/>
                </a:solidFill>
                <a:latin typeface="Georgia" pitchFamily="18" charset="0"/>
              </a:rPr>
              <a:t>      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Инфузионная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 терапия является серьезным инструментом врача и может дать оптимальный лечебный эффект только при соблюдении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ряда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непременных условий: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914400" lvl="1" indent="-514350" eaLnBrk="1" hangingPunct="1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Врач должен понимать патофизиологические механизмы, приведшие к развитию данного патологического состояния</a:t>
            </a:r>
          </a:p>
          <a:p>
            <a:pPr marL="914400" lvl="1" indent="-514350" eaLnBrk="1" hangingPunct="1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Осознанно выставить показания  к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инфузии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914400" lvl="1" indent="-514350" eaLnBrk="1" hangingPunct="1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Определить стратегию и тактику коррекции патологических изменений</a:t>
            </a:r>
          </a:p>
          <a:p>
            <a:pPr marL="914400" lvl="1" indent="-514350" eaLnBrk="1" hangingPunct="1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четко понимать цель применения препарата и иметь представление о механизме его действия.</a:t>
            </a:r>
          </a:p>
        </p:txBody>
      </p:sp>
      <p:pic>
        <p:nvPicPr>
          <p:cNvPr id="51201" name="Picture 1" descr="C:\Documents and Settings\Admin\Мои документы\septh_198r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000241"/>
            <a:ext cx="3071834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313" y="214290"/>
            <a:ext cx="8802687" cy="1206500"/>
          </a:xfrm>
        </p:spPr>
        <p:txBody>
          <a:bodyPr/>
          <a:lstStyle/>
          <a:p>
            <a:r>
              <a:rPr lang="ru-RU" sz="2800" dirty="0" smtClean="0"/>
              <a:t>«</a:t>
            </a:r>
            <a:r>
              <a:rPr lang="ru-RU" sz="2800" dirty="0" err="1" smtClean="0"/>
              <a:t>Рестриктивная</a:t>
            </a:r>
            <a:r>
              <a:rPr lang="ru-RU" sz="2800" dirty="0" smtClean="0"/>
              <a:t> </a:t>
            </a:r>
            <a:r>
              <a:rPr lang="ru-RU" sz="2800" dirty="0" err="1" smtClean="0"/>
              <a:t>инфузионная</a:t>
            </a:r>
            <a:r>
              <a:rPr lang="ru-RU" sz="2800" dirty="0" smtClean="0"/>
              <a:t> терапия»,   « </a:t>
            </a:r>
            <a:r>
              <a:rPr lang="ru-RU" sz="2800" dirty="0" err="1" smtClean="0"/>
              <a:t>ифузионная</a:t>
            </a:r>
            <a:r>
              <a:rPr lang="ru-RU" sz="2800" dirty="0" smtClean="0"/>
              <a:t> терапия с нулевым </a:t>
            </a:r>
            <a:r>
              <a:rPr lang="ru-RU" sz="2800" dirty="0" err="1" smtClean="0"/>
              <a:t>гидробалансом</a:t>
            </a:r>
            <a:r>
              <a:rPr lang="ru-RU" sz="2800" dirty="0" smtClean="0"/>
              <a:t>», «рациональная </a:t>
            </a:r>
            <a:r>
              <a:rPr lang="ru-RU" sz="2800" dirty="0" err="1" smtClean="0"/>
              <a:t>инфузионная</a:t>
            </a:r>
            <a:r>
              <a:rPr lang="ru-RU" sz="2800" dirty="0" smtClean="0"/>
              <a:t> терапия»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Цель – поддержать центральную </a:t>
            </a:r>
            <a:r>
              <a:rPr lang="ru-RU" dirty="0" err="1" smtClean="0"/>
              <a:t>эуволемию</a:t>
            </a:r>
            <a:r>
              <a:rPr lang="ru-RU" dirty="0" smtClean="0"/>
              <a:t> и не допустить избытка натрия, хлора и воды</a:t>
            </a:r>
          </a:p>
          <a:p>
            <a:r>
              <a:rPr lang="ru-RU" dirty="0" err="1" smtClean="0"/>
              <a:t>Инфузия</a:t>
            </a:r>
            <a:r>
              <a:rPr lang="ru-RU" dirty="0" smtClean="0"/>
              <a:t> ? мл/кг/час сбалансированного </a:t>
            </a:r>
            <a:r>
              <a:rPr lang="ru-RU" dirty="0" err="1" smtClean="0"/>
              <a:t>кристалоидного</a:t>
            </a:r>
            <a:r>
              <a:rPr lang="ru-RU" dirty="0" smtClean="0"/>
              <a:t> </a:t>
            </a:r>
            <a:r>
              <a:rPr lang="ru-RU" dirty="0" smtClean="0"/>
              <a:t>раствора для сохранения </a:t>
            </a:r>
            <a:r>
              <a:rPr lang="ru-RU" dirty="0" err="1" smtClean="0"/>
              <a:t>предболезненной</a:t>
            </a:r>
            <a:r>
              <a:rPr lang="ru-RU" dirty="0" smtClean="0"/>
              <a:t> массы тела 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Волемический</a:t>
            </a:r>
            <a:r>
              <a:rPr lang="ru-RU" dirty="0" smtClean="0">
                <a:solidFill>
                  <a:schemeClr val="tx1"/>
                </a:solidFill>
              </a:rPr>
              <a:t> статус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Гиповолемия</a:t>
            </a:r>
            <a:r>
              <a:rPr lang="ru-RU" dirty="0" smtClean="0"/>
              <a:t> связана с проявлением неадекватной перфузии тканей</a:t>
            </a:r>
          </a:p>
          <a:p>
            <a:r>
              <a:rPr lang="ru-RU" dirty="0" smtClean="0"/>
              <a:t>Три органа доступные клинической оценке перфузии</a:t>
            </a:r>
          </a:p>
          <a:p>
            <a:r>
              <a:rPr lang="ru-RU" dirty="0"/>
              <a:t> </a:t>
            </a:r>
            <a:r>
              <a:rPr lang="ru-RU" dirty="0" smtClean="0"/>
              <a:t>        кожа</a:t>
            </a:r>
          </a:p>
          <a:p>
            <a:r>
              <a:rPr lang="ru-RU" dirty="0"/>
              <a:t> </a:t>
            </a:r>
            <a:r>
              <a:rPr lang="ru-RU" dirty="0" smtClean="0"/>
              <a:t>        почка</a:t>
            </a:r>
          </a:p>
          <a:p>
            <a:r>
              <a:rPr lang="ru-RU" dirty="0"/>
              <a:t> </a:t>
            </a:r>
            <a:r>
              <a:rPr lang="ru-RU" dirty="0" smtClean="0"/>
              <a:t>        головной мозг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Клинические индексы адекватности тканевой </a:t>
            </a:r>
            <a:r>
              <a:rPr lang="ru-RU" sz="3600" dirty="0" smtClean="0"/>
              <a:t>перфузии (</a:t>
            </a:r>
            <a:r>
              <a:rPr lang="en-US" sz="3600" dirty="0" err="1" smtClean="0"/>
              <a:t>Marik</a:t>
            </a:r>
            <a:r>
              <a:rPr lang="en-US" sz="3600" dirty="0" smtClean="0"/>
              <a:t> et </a:t>
            </a:r>
            <a:r>
              <a:rPr lang="en-US" sz="3600" dirty="0" smtClean="0"/>
              <a:t>al.</a:t>
            </a:r>
            <a:r>
              <a:rPr lang="ru-RU" sz="3600" dirty="0" smtClean="0"/>
              <a:t>, </a:t>
            </a:r>
            <a:r>
              <a:rPr lang="en-US" sz="3600" dirty="0" smtClean="0"/>
              <a:t>2011</a:t>
            </a:r>
            <a:r>
              <a:rPr lang="ru-RU" sz="3600" dirty="0" smtClean="0"/>
              <a:t>г.)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Средне АД</a:t>
            </a:r>
          </a:p>
          <a:p>
            <a:r>
              <a:rPr lang="ru-RU" dirty="0" smtClean="0"/>
              <a:t>Церебральное и абдоминальное </a:t>
            </a:r>
            <a:r>
              <a:rPr lang="ru-RU" dirty="0" err="1" smtClean="0"/>
              <a:t>перфузионное</a:t>
            </a:r>
            <a:r>
              <a:rPr lang="ru-RU" dirty="0" smtClean="0"/>
              <a:t> давление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Диурез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Состояние сознания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Кожная перфузия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Холодные конечности (холодные колени)</a:t>
            </a:r>
          </a:p>
          <a:p>
            <a:r>
              <a:rPr lang="ru-RU" dirty="0" err="1" smtClean="0"/>
              <a:t>Лактат</a:t>
            </a:r>
            <a:r>
              <a:rPr lang="ru-RU" dirty="0" smtClean="0"/>
              <a:t> крови</a:t>
            </a:r>
          </a:p>
          <a:p>
            <a:r>
              <a:rPr lang="ru-RU" dirty="0" smtClean="0"/>
              <a:t>Артериальное </a:t>
            </a:r>
            <a:r>
              <a:rPr lang="ru-RU" dirty="0" err="1" smtClean="0"/>
              <a:t>рН</a:t>
            </a:r>
            <a:r>
              <a:rPr lang="ru-RU" dirty="0" smtClean="0"/>
              <a:t>, ВЕ, НСО3</a:t>
            </a:r>
          </a:p>
          <a:p>
            <a:r>
              <a:rPr lang="ru-RU" dirty="0" smtClean="0"/>
              <a:t>Сатурация </a:t>
            </a:r>
            <a:r>
              <a:rPr lang="ru-RU" dirty="0" err="1" smtClean="0"/>
              <a:t>смешаной</a:t>
            </a:r>
            <a:r>
              <a:rPr lang="ru-RU" dirty="0" smtClean="0"/>
              <a:t> венозной крови</a:t>
            </a:r>
          </a:p>
          <a:p>
            <a:r>
              <a:rPr lang="ru-RU" dirty="0" smtClean="0"/>
              <a:t>рСО2 </a:t>
            </a:r>
            <a:r>
              <a:rPr lang="ru-RU" dirty="0" err="1" smtClean="0"/>
              <a:t>смешаной</a:t>
            </a:r>
            <a:r>
              <a:rPr lang="ru-RU" dirty="0" smtClean="0"/>
              <a:t> венозной крови</a:t>
            </a:r>
          </a:p>
          <a:p>
            <a:r>
              <a:rPr lang="ru-RU" dirty="0" smtClean="0"/>
              <a:t>Тканевое рСО2</a:t>
            </a:r>
          </a:p>
          <a:p>
            <a:r>
              <a:rPr lang="ru-RU" dirty="0" err="1" smtClean="0"/>
              <a:t>Оксигенация</a:t>
            </a:r>
            <a:r>
              <a:rPr lang="ru-RU" dirty="0" smtClean="0"/>
              <a:t> скелетных мышц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83685" y="1860215"/>
            <a:ext cx="2451270" cy="907002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rgbClr val="FF0000"/>
              </a:buClr>
            </a:pPr>
            <a:r>
              <a:rPr lang="ru-RU" sz="2400" dirty="0" smtClean="0">
                <a:latin typeface="Century Gothic" pitchFamily="34" charset="0"/>
              </a:rPr>
              <a:t>Волемический</a:t>
            </a:r>
          </a:p>
          <a:p>
            <a:pPr marL="342900" indent="-342900" algn="ctr">
              <a:spcBef>
                <a:spcPct val="20000"/>
              </a:spcBef>
              <a:buClr>
                <a:srgbClr val="FF0000"/>
              </a:buClr>
            </a:pPr>
            <a:r>
              <a:rPr lang="ru-RU" sz="2400" dirty="0" smtClean="0">
                <a:latin typeface="Century Gothic" pitchFamily="34" charset="0"/>
              </a:rPr>
              <a:t> статус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6268342" y="1515472"/>
            <a:ext cx="2690583" cy="1624613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20000"/>
              </a:spcBef>
              <a:buClr>
                <a:srgbClr val="FF0000"/>
              </a:buClr>
            </a:pPr>
            <a:r>
              <a:rPr lang="ru-RU" sz="2200" dirty="0" smtClean="0">
                <a:latin typeface="Century Gothic" pitchFamily="34" charset="0"/>
              </a:rPr>
              <a:t>Восприимчивость</a:t>
            </a:r>
          </a:p>
          <a:p>
            <a:pPr algn="ctr">
              <a:spcBef>
                <a:spcPct val="20000"/>
              </a:spcBef>
              <a:buClr>
                <a:srgbClr val="FF0000"/>
              </a:buClr>
            </a:pPr>
            <a:r>
              <a:rPr lang="ru-RU" sz="2200" dirty="0" smtClean="0">
                <a:latin typeface="Century Gothic" pitchFamily="34" charset="0"/>
              </a:rPr>
              <a:t>к объемной нагрузке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393825" y="1854294"/>
            <a:ext cx="2346825" cy="907002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ctr">
              <a:spcBef>
                <a:spcPct val="20000"/>
              </a:spcBef>
              <a:buClr>
                <a:srgbClr val="FF0000"/>
              </a:buClr>
            </a:pPr>
            <a:r>
              <a:rPr lang="ru-RU" sz="2400" dirty="0" smtClean="0">
                <a:latin typeface="Century Gothic" pitchFamily="34" charset="0"/>
              </a:rPr>
              <a:t>Преднагрузка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764990" y="1855561"/>
            <a:ext cx="560934" cy="90700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>
              <a:spcBef>
                <a:spcPct val="20000"/>
              </a:spcBef>
              <a:buClr>
                <a:srgbClr val="FF0000"/>
              </a:buClr>
            </a:pPr>
            <a:r>
              <a:rPr lang="ru-RU" sz="3600" b="1" dirty="0" smtClean="0">
                <a:solidFill>
                  <a:srgbClr val="0033CC"/>
                </a:solidFill>
                <a:latin typeface="Century Gothic" pitchFamily="34" charset="0"/>
              </a:rPr>
              <a:t>=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5749368" y="1846683"/>
            <a:ext cx="560934" cy="90700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>
              <a:spcBef>
                <a:spcPct val="20000"/>
              </a:spcBef>
              <a:buClr>
                <a:srgbClr val="FF0000"/>
              </a:buClr>
            </a:pPr>
            <a:r>
              <a:rPr lang="ru-RU" sz="3600" b="1" dirty="0" smtClean="0">
                <a:solidFill>
                  <a:srgbClr val="0033CC"/>
                </a:solidFill>
                <a:latin typeface="Century Gothic" pitchFamily="34" charset="0"/>
              </a:rPr>
              <a:t>+</a:t>
            </a:r>
          </a:p>
        </p:txBody>
      </p:sp>
      <p:grpSp>
        <p:nvGrpSpPr>
          <p:cNvPr id="3" name="Группа 11"/>
          <p:cNvGrpSpPr/>
          <p:nvPr/>
        </p:nvGrpSpPr>
        <p:grpSpPr>
          <a:xfrm>
            <a:off x="1731355" y="3162279"/>
            <a:ext cx="7230871" cy="1932997"/>
            <a:chOff x="1459203" y="2530145"/>
            <a:chExt cx="7230871" cy="1932997"/>
          </a:xfrm>
        </p:grpSpPr>
        <p:sp>
          <p:nvSpPr>
            <p:cNvPr id="20" name="AutoShape 6" descr="10%"/>
            <p:cNvSpPr>
              <a:spLocks noChangeArrowheads="1"/>
            </p:cNvSpPr>
            <p:nvPr/>
          </p:nvSpPr>
          <p:spPr bwMode="auto">
            <a:xfrm>
              <a:off x="6681139" y="2530145"/>
              <a:ext cx="1391299" cy="1095644"/>
            </a:xfrm>
            <a:prstGeom prst="downArrow">
              <a:avLst>
                <a:gd name="adj1" fmla="val 51463"/>
                <a:gd name="adj2" fmla="val 52801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20000"/>
                </a:lnSpc>
              </a:pPr>
              <a:endParaRPr lang="ru-RU" sz="360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459203" y="3640815"/>
              <a:ext cx="7230871" cy="822327"/>
            </a:xfrm>
            <a:prstGeom prst="rect">
              <a:avLst/>
            </a:prstGeom>
            <a:ln w="28575">
              <a:solidFill>
                <a:srgbClr val="0033CC"/>
              </a:solidFill>
            </a:ln>
          </p:spPr>
          <p:txBody>
            <a:bodyPr wrap="square" anchor="ctr">
              <a:noAutofit/>
            </a:bodyPr>
            <a:lstStyle/>
            <a:p>
              <a:pPr algn="ctr">
                <a:lnSpc>
                  <a:spcPct val="150000"/>
                </a:lnSpc>
                <a:buClr>
                  <a:srgbClr val="000099"/>
                </a:buClr>
              </a:pPr>
              <a:r>
                <a:rPr lang="en-US" sz="2800" b="1" dirty="0" smtClean="0">
                  <a:solidFill>
                    <a:srgbClr val="0033CC"/>
                  </a:solidFill>
                  <a:latin typeface="Century Gothic" pitchFamily="34" charset="0"/>
                </a:rPr>
                <a:t> </a:t>
              </a:r>
              <a:r>
                <a:rPr lang="ru-RU" sz="2800" b="1" dirty="0" smtClean="0">
                  <a:solidFill>
                    <a:srgbClr val="0033CC"/>
                  </a:solidFill>
                  <a:latin typeface="Century Gothic" pitchFamily="34" charset="0"/>
                </a:rPr>
                <a:t>ФУНКЦИОНАЛЬНЫЕ ПРОБЫ</a:t>
              </a:r>
            </a:p>
          </p:txBody>
        </p:sp>
      </p:grp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Волемический</a:t>
            </a:r>
            <a:r>
              <a:rPr lang="ru-RU" dirty="0" smtClean="0"/>
              <a:t> статус</a:t>
            </a:r>
            <a:endParaRPr lang="ru-RU" dirty="0"/>
          </a:p>
        </p:txBody>
      </p:sp>
      <p:sp>
        <p:nvSpPr>
          <p:cNvPr id="26" name="Содержимое 2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23304" y="2143116"/>
            <a:ext cx="8120696" cy="350865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541338" indent="-541338">
              <a:lnSpc>
                <a:spcPct val="150000"/>
              </a:lnSpc>
              <a:buClr>
                <a:srgbClr val="FF0000"/>
              </a:buClr>
              <a:buSzPct val="130000"/>
            </a:pPr>
            <a:r>
              <a:rPr lang="ru-RU" sz="2400" dirty="0" smtClean="0">
                <a:latin typeface="+mj-lt"/>
              </a:rPr>
              <a:t>     </a:t>
            </a:r>
            <a:r>
              <a:rPr lang="ru-RU" sz="2400" dirty="0" err="1" smtClean="0">
                <a:latin typeface="+mj-lt"/>
              </a:rPr>
              <a:t>Волемическая</a:t>
            </a:r>
            <a:r>
              <a:rPr lang="ru-RU" sz="2400" dirty="0" smtClean="0">
                <a:latin typeface="+mj-lt"/>
              </a:rPr>
              <a:t> проба </a:t>
            </a:r>
          </a:p>
          <a:p>
            <a:pPr marL="541338" indent="-541338">
              <a:lnSpc>
                <a:spcPct val="150000"/>
              </a:lnSpc>
            </a:pPr>
            <a:r>
              <a:rPr lang="ru-RU" sz="2400" dirty="0" smtClean="0">
                <a:latin typeface="+mj-lt"/>
              </a:rPr>
              <a:t>	 </a:t>
            </a:r>
            <a:r>
              <a:rPr lang="ru-RU" sz="2000" dirty="0" smtClean="0">
                <a:latin typeface="+mj-lt"/>
              </a:rPr>
              <a:t>– Инфузия – эффект </a:t>
            </a:r>
            <a:r>
              <a:rPr lang="ru-RU" sz="2000" b="1" dirty="0" smtClean="0">
                <a:latin typeface="+mj-lt"/>
                <a:sym typeface="Symbol"/>
              </a:rPr>
              <a:t></a:t>
            </a:r>
            <a:endParaRPr lang="ru-RU" sz="2000" dirty="0" smtClean="0">
              <a:latin typeface="+mj-lt"/>
            </a:endParaRPr>
          </a:p>
          <a:p>
            <a:pPr marL="541338" indent="-541338">
              <a:lnSpc>
                <a:spcPct val="150000"/>
              </a:lnSpc>
            </a:pPr>
            <a:r>
              <a:rPr lang="ru-RU" sz="2000" dirty="0" smtClean="0">
                <a:latin typeface="+mj-lt"/>
              </a:rPr>
              <a:t>	 </a:t>
            </a:r>
            <a:endParaRPr lang="en-US" sz="2000" dirty="0" smtClean="0">
              <a:latin typeface="+mj-lt"/>
            </a:endParaRPr>
          </a:p>
          <a:p>
            <a:pPr marL="541338" indent="-541338">
              <a:lnSpc>
                <a:spcPct val="150000"/>
              </a:lnSpc>
              <a:buClr>
                <a:srgbClr val="FF0000"/>
              </a:buClr>
              <a:buSzPct val="130000"/>
            </a:pPr>
            <a:r>
              <a:rPr lang="ru-RU" sz="2400" dirty="0" smtClean="0">
                <a:latin typeface="+mj-lt"/>
              </a:rPr>
              <a:t>     Ортостатические</a:t>
            </a:r>
          </a:p>
          <a:p>
            <a:pPr marL="541338" indent="-541338">
              <a:lnSpc>
                <a:spcPct val="150000"/>
              </a:lnSpc>
              <a:buClr>
                <a:srgbClr val="FF0000"/>
              </a:buClr>
              <a:buSzPct val="130000"/>
            </a:pPr>
            <a:r>
              <a:rPr lang="ru-RU" sz="3200" dirty="0" smtClean="0">
                <a:latin typeface="+mj-lt"/>
              </a:rPr>
              <a:t> 	</a:t>
            </a:r>
            <a:r>
              <a:rPr lang="ru-RU" sz="2000" dirty="0" smtClean="0">
                <a:latin typeface="+mj-lt"/>
              </a:rPr>
              <a:t>– Положение </a:t>
            </a:r>
            <a:r>
              <a:rPr lang="ru-RU" sz="2000" dirty="0" err="1" smtClean="0">
                <a:latin typeface="+mj-lt"/>
              </a:rPr>
              <a:t>Тренделенбурга</a:t>
            </a:r>
            <a:endParaRPr lang="ru-RU" sz="1600" dirty="0" smtClean="0">
              <a:latin typeface="+mj-lt"/>
            </a:endParaRPr>
          </a:p>
          <a:p>
            <a:pPr marL="541338" indent="-541338">
              <a:lnSpc>
                <a:spcPct val="150000"/>
              </a:lnSpc>
              <a:buClr>
                <a:srgbClr val="FF0000"/>
              </a:buClr>
              <a:buSzPct val="130000"/>
            </a:pPr>
            <a:r>
              <a:rPr lang="ru-RU" sz="1600" dirty="0" smtClean="0">
                <a:latin typeface="+mj-lt"/>
              </a:rPr>
              <a:t>	</a:t>
            </a:r>
            <a:r>
              <a:rPr lang="ru-RU" sz="2000" dirty="0" smtClean="0">
                <a:latin typeface="+mj-lt"/>
              </a:rPr>
              <a:t>– Тест </a:t>
            </a:r>
            <a:r>
              <a:rPr lang="ru-RU" sz="2000" dirty="0" err="1" smtClean="0">
                <a:latin typeface="+mj-lt"/>
              </a:rPr>
              <a:t>Тебуля</a:t>
            </a:r>
            <a:r>
              <a:rPr lang="ru-RU" sz="2000" dirty="0" smtClean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(</a:t>
            </a:r>
            <a:r>
              <a:rPr lang="ru-RU" dirty="0" err="1" smtClean="0">
                <a:latin typeface="+mj-lt"/>
              </a:rPr>
              <a:t>тест</a:t>
            </a:r>
            <a:r>
              <a:rPr lang="ru-RU" dirty="0" smtClean="0">
                <a:latin typeface="+mj-lt"/>
              </a:rPr>
              <a:t> пассивного поднятия нижних конечностей</a:t>
            </a:r>
            <a:r>
              <a:rPr lang="ru-RU" sz="2400" dirty="0" smtClean="0">
                <a:latin typeface="+mj-lt"/>
              </a:rPr>
              <a:t> 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Функциональные пробы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ВОЛЕМИЧЕСКАЯ ПРОБА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Увеличение УО по закону Франка –</a:t>
            </a:r>
            <a:r>
              <a:rPr lang="ru-RU" dirty="0" err="1" smtClean="0"/>
              <a:t>Старлинга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 err="1" smtClean="0"/>
              <a:t>гиповолемии</a:t>
            </a:r>
            <a:r>
              <a:rPr lang="ru-RU" dirty="0" smtClean="0"/>
              <a:t> дополнительная инфузия увеличивает УО на 10%</a:t>
            </a:r>
          </a:p>
          <a:p>
            <a:r>
              <a:rPr lang="ru-RU" dirty="0" smtClean="0"/>
              <a:t>При </a:t>
            </a:r>
            <a:r>
              <a:rPr lang="ru-RU" dirty="0" err="1" smtClean="0"/>
              <a:t>эуволемическом</a:t>
            </a:r>
            <a:r>
              <a:rPr lang="ru-RU" dirty="0" smtClean="0"/>
              <a:t> состоянии такое увеличение </a:t>
            </a:r>
            <a:r>
              <a:rPr lang="ru-RU" dirty="0" err="1" smtClean="0"/>
              <a:t>отсуствует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C:\Documents and Settings\Admin\Мои документы\chelovek1.jpg"/>
          <p:cNvPicPr>
            <a:picLocks noChangeAspect="1" noChangeArrowheads="1"/>
          </p:cNvPicPr>
          <p:nvPr/>
        </p:nvPicPr>
        <p:blipFill>
          <a:blip r:embed="rId2">
            <a:lum bright="20000" contrast="-20000"/>
          </a:blip>
          <a:srcRect/>
          <a:stretch>
            <a:fillRect/>
          </a:stretch>
        </p:blipFill>
        <p:spPr bwMode="auto">
          <a:xfrm>
            <a:off x="5715008" y="1428736"/>
            <a:ext cx="3214709" cy="3143272"/>
          </a:xfrm>
          <a:prstGeom prst="rect">
            <a:avLst/>
          </a:prstGeom>
          <a:noFill/>
        </p:spPr>
      </p:pic>
      <p:sp>
        <p:nvSpPr>
          <p:cNvPr id="102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282" y="0"/>
            <a:ext cx="8429684" cy="142872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Georgia" pitchFamily="18" charset="0"/>
              </a:rPr>
              <a:t>Водно-электролитный баланс</a:t>
            </a:r>
            <a:r>
              <a:rPr lang="ru-RU" b="1" dirty="0" smtClean="0">
                <a:latin typeface="Georgia" pitchFamily="18" charset="0"/>
              </a:rPr>
              <a:t/>
            </a:r>
            <a:br>
              <a:rPr lang="ru-RU" b="1" dirty="0" smtClean="0">
                <a:latin typeface="Georgia" pitchFamily="18" charset="0"/>
              </a:rPr>
            </a:br>
            <a:endParaRPr lang="ru-RU" dirty="0" smtClean="0">
              <a:latin typeface="Georgia" pitchFamily="18" charset="0"/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214422"/>
            <a:ext cx="9358346" cy="4887928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dirty="0" smtClean="0"/>
              <a:t>	</a:t>
            </a:r>
            <a:r>
              <a:rPr lang="ru-RU" sz="4800" b="1" dirty="0" smtClean="0">
                <a:solidFill>
                  <a:srgbClr val="FF0000"/>
                </a:solidFill>
              </a:rPr>
              <a:t>Н</a:t>
            </a:r>
            <a:r>
              <a:rPr lang="ru-RU" sz="4800" b="1" baseline="-25000" dirty="0" smtClean="0">
                <a:solidFill>
                  <a:srgbClr val="FF0000"/>
                </a:solidFill>
              </a:rPr>
              <a:t>2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</a:p>
          <a:p>
            <a:pPr eaLnBrk="1" hangingPunct="1">
              <a:buFontTx/>
              <a:buNone/>
            </a:pPr>
            <a:r>
              <a:rPr lang="ru-RU" dirty="0" smtClean="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dirty="0" smtClean="0"/>
              <a:t>Окружение 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dirty="0" smtClean="0"/>
              <a:t>Обмен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dirty="0" smtClean="0"/>
              <a:t>Транспорт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dirty="0" smtClean="0"/>
              <a:t>Терморегуляция</a:t>
            </a:r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				</a:t>
            </a:r>
          </a:p>
          <a:p>
            <a:pPr>
              <a:lnSpc>
                <a:spcPct val="80000"/>
              </a:lnSpc>
              <a:buNone/>
            </a:pPr>
            <a:endParaRPr lang="ru-RU" b="1" i="1" dirty="0" smtClean="0"/>
          </a:p>
          <a:p>
            <a:pPr>
              <a:lnSpc>
                <a:spcPct val="80000"/>
              </a:lnSpc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Сдувшийся мяч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42984"/>
            <a:ext cx="2388420" cy="1771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Мяч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714356"/>
            <a:ext cx="2891052" cy="2880323"/>
          </a:xfrm>
          <a:prstGeom prst="rect">
            <a:avLst/>
          </a:prstGeom>
        </p:spPr>
      </p:pic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3645674"/>
            <a:ext cx="2714612" cy="63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b="1" dirty="0" err="1" smtClean="0">
                <a:solidFill>
                  <a:srgbClr val="FF0000"/>
                </a:solidFill>
              </a:rPr>
              <a:t>Объем-зависимый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algn="ctr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b="1" dirty="0" smtClean="0">
                <a:solidFill>
                  <a:srgbClr val="FF0000"/>
                </a:solidFill>
              </a:rPr>
              <a:t>пациент </a:t>
            </a: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072198" y="3723642"/>
            <a:ext cx="3071801" cy="705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b="1" dirty="0" err="1" smtClean="0">
                <a:solidFill>
                  <a:srgbClr val="FF0000"/>
                </a:solidFill>
              </a:rPr>
              <a:t>Объем-независимый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algn="ctr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b="1" dirty="0" smtClean="0">
                <a:solidFill>
                  <a:srgbClr val="FF0000"/>
                </a:solidFill>
              </a:rPr>
              <a:t>пациент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3108" y="4500570"/>
            <a:ext cx="6761406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dirty="0" smtClean="0">
                <a:latin typeface="+mn-lt"/>
              </a:rPr>
              <a:t>В ОРИТ </a:t>
            </a:r>
            <a:r>
              <a:rPr lang="ru-RU" sz="2000" dirty="0" err="1" smtClean="0">
                <a:latin typeface="+mn-lt"/>
              </a:rPr>
              <a:t>объем-зависимые</a:t>
            </a:r>
            <a:r>
              <a:rPr lang="ru-RU" sz="2000" dirty="0" smtClean="0">
                <a:latin typeface="+mn-lt"/>
              </a:rPr>
              <a:t>  пациенты составляют 52% (40-73%)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dirty="0" smtClean="0">
                <a:latin typeface="+mn-lt"/>
              </a:rPr>
              <a:t>В операционной исходная </a:t>
            </a:r>
            <a:r>
              <a:rPr lang="ru-RU" sz="2000" dirty="0" err="1" smtClean="0">
                <a:latin typeface="+mn-lt"/>
              </a:rPr>
              <a:t>гиповолемия</a:t>
            </a:r>
            <a:r>
              <a:rPr lang="ru-RU" sz="2000" dirty="0" smtClean="0">
                <a:latin typeface="+mn-lt"/>
              </a:rPr>
              <a:t> у  74,1% больных</a:t>
            </a:r>
          </a:p>
        </p:txBody>
      </p:sp>
      <p:sp>
        <p:nvSpPr>
          <p:cNvPr id="17" name="Rectangle 143"/>
          <p:cNvSpPr>
            <a:spLocks/>
          </p:cNvSpPr>
          <p:nvPr/>
        </p:nvSpPr>
        <p:spPr bwMode="auto">
          <a:xfrm>
            <a:off x="3000364" y="6143644"/>
            <a:ext cx="5920401" cy="6944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altLang="zh-TW" sz="1600" b="1" i="1" dirty="0" smtClean="0">
                <a:solidFill>
                  <a:schemeClr val="tx1"/>
                </a:solidFill>
                <a:latin typeface="+mj-lt"/>
                <a:ea typeface="新細明體" pitchFamily="18" charset="-120"/>
              </a:rPr>
              <a:t> </a:t>
            </a:r>
            <a:r>
              <a:rPr lang="en-US" altLang="zh-TW" sz="1600" b="1" i="1" dirty="0" err="1" smtClean="0">
                <a:solidFill>
                  <a:schemeClr val="tx1"/>
                </a:solidFill>
                <a:latin typeface="+mj-lt"/>
                <a:ea typeface="新細明體" pitchFamily="18" charset="-120"/>
              </a:rPr>
              <a:t>Michard</a:t>
            </a:r>
            <a:r>
              <a:rPr lang="en-US" altLang="zh-TW" sz="1600" b="1" i="1" dirty="0" smtClean="0">
                <a:latin typeface="+mj-lt"/>
                <a:ea typeface="新細明體" pitchFamily="18" charset="-120"/>
              </a:rPr>
              <a:t>,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j-lt"/>
                <a:ea typeface="新細明體" pitchFamily="18" charset="-120"/>
              </a:rPr>
              <a:t> 2000</a:t>
            </a:r>
            <a:r>
              <a:rPr lang="ru-RU" altLang="zh-TW" sz="1600" b="1" i="1" dirty="0" smtClean="0">
                <a:solidFill>
                  <a:schemeClr val="tx1"/>
                </a:solidFill>
                <a:latin typeface="+mj-lt"/>
                <a:ea typeface="新細明體" pitchFamily="18" charset="-120"/>
              </a:rPr>
              <a:t>; </a:t>
            </a:r>
          </a:p>
          <a:p>
            <a:pPr algn="r">
              <a:lnSpc>
                <a:spcPct val="150000"/>
              </a:lnSpc>
            </a:pPr>
            <a:r>
              <a:rPr lang="ru-RU" altLang="zh-TW" sz="1600" b="1" i="1" dirty="0" smtClean="0">
                <a:solidFill>
                  <a:schemeClr val="tx1"/>
                </a:solidFill>
                <a:latin typeface="+mj-lt"/>
                <a:ea typeface="新細明體" pitchFamily="18" charset="-120"/>
              </a:rPr>
              <a:t> </a:t>
            </a:r>
            <a:r>
              <a:rPr lang="ru-RU" sz="1600" b="1" i="1" dirty="0" smtClean="0">
                <a:latin typeface="+mj-lt"/>
              </a:rPr>
              <a:t>Толстова И.А., 2010; Аксельрод Б.А</a:t>
            </a:r>
            <a:r>
              <a:rPr lang="fr-FR" sz="1600" b="1" i="1" dirty="0" smtClean="0">
                <a:latin typeface="+mj-lt"/>
              </a:rPr>
              <a:t>.</a:t>
            </a:r>
            <a:r>
              <a:rPr lang="ru-RU" sz="1600" b="1" i="1" dirty="0" smtClean="0">
                <a:latin typeface="+mj-lt"/>
              </a:rPr>
              <a:t>, 2012 </a:t>
            </a:r>
            <a:endParaRPr lang="fr-FR" sz="1600" b="1" i="1" dirty="0" smtClean="0">
              <a:latin typeface="+mj-lt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870012" y="0"/>
            <a:ext cx="8273988" cy="541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3200" dirty="0" smtClean="0">
                <a:latin typeface="+mn-lt"/>
              </a:rPr>
              <a:t>Кто ответит на объем </a:t>
            </a:r>
            <a:r>
              <a:rPr lang="ru-RU" sz="3200" dirty="0" smtClean="0">
                <a:solidFill>
                  <a:srgbClr val="FF0000"/>
                </a:solidFill>
                <a:sym typeface="Webdings" pitchFamily="18" charset="2"/>
              </a:rPr>
              <a:t></a:t>
            </a:r>
            <a:endParaRPr lang="ru-RU" sz="32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571480"/>
            <a:ext cx="342902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9726" y="6927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+mj-lt"/>
              </a:rPr>
              <a:t>Оценка  </a:t>
            </a:r>
          </a:p>
          <a:p>
            <a:pPr algn="ctr"/>
            <a:r>
              <a:rPr lang="ru-RU" sz="3600" dirty="0" smtClean="0">
                <a:latin typeface="+mj-lt"/>
              </a:rPr>
              <a:t>волемического статуса</a:t>
            </a:r>
            <a:endParaRPr lang="ru-RU" sz="3600" dirty="0">
              <a:latin typeface="+mj-lt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071538" y="1643050"/>
            <a:ext cx="7449861" cy="405300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/>
          <a:p>
            <a:pPr marL="541338" indent="-54133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400" b="1" dirty="0" smtClean="0">
                <a:latin typeface="Century Gothic" pitchFamily="34" charset="0"/>
              </a:rPr>
              <a:t>Статические показатели</a:t>
            </a:r>
          </a:p>
          <a:p>
            <a:pPr marL="541338" indent="-54133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400" dirty="0" smtClean="0">
                <a:latin typeface="Century Gothic" pitchFamily="34" charset="0"/>
              </a:rPr>
              <a:t>	</a:t>
            </a:r>
            <a:r>
              <a:rPr lang="ru-RU" sz="2400" dirty="0" err="1" smtClean="0">
                <a:latin typeface="Century Gothic" pitchFamily="34" charset="0"/>
              </a:rPr>
              <a:t>П</a:t>
            </a:r>
            <a:r>
              <a:rPr lang="ru-RU" sz="2400" dirty="0" err="1" smtClean="0">
                <a:latin typeface="+mj-lt"/>
              </a:rPr>
              <a:t>рессометрические</a:t>
            </a:r>
            <a:r>
              <a:rPr lang="ru-RU" sz="2400" dirty="0" smtClean="0">
                <a:latin typeface="+mj-lt"/>
              </a:rPr>
              <a:t> (ЦВД, ДЗЛК)</a:t>
            </a:r>
          </a:p>
          <a:p>
            <a:pPr marL="541338" indent="-54133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400" dirty="0" smtClean="0">
                <a:latin typeface="+mj-lt"/>
              </a:rPr>
              <a:t>	</a:t>
            </a:r>
          </a:p>
          <a:p>
            <a:pPr marL="541338" indent="-54133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400" b="1" dirty="0" smtClean="0">
                <a:latin typeface="Century Gothic" pitchFamily="34" charset="0"/>
              </a:rPr>
              <a:t>Динамические показатели</a:t>
            </a:r>
          </a:p>
          <a:p>
            <a:pPr marL="541338" indent="-54133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400" dirty="0" smtClean="0">
                <a:latin typeface="Century Gothic" pitchFamily="34" charset="0"/>
              </a:rPr>
              <a:t>	</a:t>
            </a:r>
            <a:r>
              <a:rPr lang="ru-RU" sz="2200" dirty="0" smtClean="0">
                <a:latin typeface="+mj-lt"/>
              </a:rPr>
              <a:t>Вариабельность систолического давления</a:t>
            </a:r>
          </a:p>
          <a:p>
            <a:pPr marL="541338" indent="-54133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200" dirty="0" smtClean="0">
                <a:latin typeface="+mj-lt"/>
              </a:rPr>
              <a:t>	Вариабельность пульсового давления	</a:t>
            </a:r>
          </a:p>
          <a:p>
            <a:pPr marL="541338" indent="-54133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200" dirty="0" smtClean="0">
                <a:latin typeface="+mj-lt"/>
              </a:rPr>
              <a:t>	Вариабельность ударного объема</a:t>
            </a:r>
          </a:p>
          <a:p>
            <a:pPr marL="541338" indent="-54133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200" dirty="0" smtClean="0">
                <a:latin typeface="+mj-lt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Методы оценки </a:t>
            </a:r>
            <a:r>
              <a:rPr lang="ru-RU" sz="3600" dirty="0" err="1" smtClean="0"/>
              <a:t>волемического</a:t>
            </a:r>
            <a:r>
              <a:rPr lang="ru-RU" sz="3600" dirty="0" smtClean="0"/>
              <a:t> статуса (</a:t>
            </a:r>
            <a:r>
              <a:rPr lang="en-US" sz="3600" dirty="0" smtClean="0"/>
              <a:t>C.J. </a:t>
            </a:r>
            <a:r>
              <a:rPr lang="en-US" sz="3600" dirty="0" err="1" smtClean="0"/>
              <a:t>Wiederman</a:t>
            </a:r>
            <a:r>
              <a:rPr lang="en-US" sz="3600" dirty="0" smtClean="0"/>
              <a:t>,</a:t>
            </a:r>
            <a:r>
              <a:rPr lang="ru-RU" sz="3600" dirty="0" smtClean="0"/>
              <a:t> </a:t>
            </a:r>
            <a:r>
              <a:rPr lang="en-US" sz="3600" dirty="0" smtClean="0"/>
              <a:t>M</a:t>
            </a:r>
            <a:r>
              <a:rPr lang="ru-RU" sz="3600" dirty="0" smtClean="0"/>
              <a:t>.</a:t>
            </a:r>
            <a:r>
              <a:rPr lang="en-US" sz="3600" dirty="0" smtClean="0"/>
              <a:t> </a:t>
            </a:r>
            <a:r>
              <a:rPr lang="en-US" sz="3600" dirty="0" err="1" smtClean="0"/>
              <a:t>Joannidis</a:t>
            </a:r>
            <a:r>
              <a:rPr lang="en-US" sz="3600" dirty="0" smtClean="0"/>
              <a:t>, 2013)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Инспираторное снижение давления в правом предсердии</a:t>
            </a:r>
          </a:p>
          <a:p>
            <a:r>
              <a:rPr lang="ru-RU" dirty="0" smtClean="0"/>
              <a:t>Экспираторное снижение систолического АД</a:t>
            </a:r>
          </a:p>
          <a:p>
            <a:r>
              <a:rPr lang="ru-RU" dirty="0" smtClean="0"/>
              <a:t>Респираторное изменение пульсового давления</a:t>
            </a:r>
          </a:p>
          <a:p>
            <a:r>
              <a:rPr lang="ru-RU" dirty="0" smtClean="0"/>
              <a:t>Респираторные изменения скорости движения крови </a:t>
            </a:r>
            <a:r>
              <a:rPr lang="ru-RU" smtClean="0"/>
              <a:t>в аорте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57188"/>
            <a:ext cx="8229600" cy="706437"/>
          </a:xfrm>
        </p:spPr>
        <p:txBody>
          <a:bodyPr lIns="45720" rIns="45720"/>
          <a:lstStyle/>
          <a:p>
            <a:pPr eaLnBrk="1" hangingPunct="1"/>
            <a:r>
              <a:rPr lang="ru-RU" sz="3100" b="1" dirty="0" smtClean="0">
                <a:solidFill>
                  <a:schemeClr val="tx1"/>
                </a:solidFill>
                <a:latin typeface="Georgia" pitchFamily="18" charset="0"/>
              </a:rPr>
              <a:t>Давление – не то же, что объем!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85838" y="1628775"/>
            <a:ext cx="8158162" cy="4824413"/>
          </a:xfrm>
        </p:spPr>
        <p:txBody>
          <a:bodyPr/>
          <a:lstStyle/>
          <a:p>
            <a:pPr marL="419100" indent="-382588" eaLnBrk="1" hangingPunct="1">
              <a:lnSpc>
                <a:spcPct val="90000"/>
              </a:lnSpc>
              <a:buFontTx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ЦВД и давление в левом предсердии объективно отражают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преднагрузку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только на хорошо растяжимом желудочке 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комплайнс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которого сохранен). Если желудочек «жесткий» (например, при гипертрофии,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слипчивом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перикардите) – для создания необходимого КДО требуется большее давление!</a:t>
            </a:r>
          </a:p>
          <a:p>
            <a:pPr marL="419100" indent="-382588" eaLnBrk="1" hangingPunct="1">
              <a:lnSpc>
                <a:spcPct val="90000"/>
              </a:lnSpc>
              <a:buFontTx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Важно!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ЦВД – это давление, а не объем!</a:t>
            </a:r>
          </a:p>
          <a:p>
            <a:pPr marL="419100" indent="-382588" eaLnBrk="1" hangingPunct="1">
              <a:lnSpc>
                <a:spcPct val="90000"/>
              </a:lnSpc>
              <a:buFontTx/>
              <a:buNone/>
            </a:pPr>
            <a:endParaRPr lang="ru-RU" sz="2800" b="1" dirty="0" smtClean="0">
              <a:latin typeface="Comic Sans MS" pitchFamily="66" charset="0"/>
            </a:endParaRPr>
          </a:p>
          <a:p>
            <a:pPr marL="419100" indent="-382588" eaLnBrk="1" hangingPunct="1">
              <a:lnSpc>
                <a:spcPct val="90000"/>
              </a:lnSpc>
              <a:buFontTx/>
              <a:buNone/>
            </a:pPr>
            <a:endParaRPr lang="ru-RU" sz="2800" dirty="0" smtClean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41042" y="1237663"/>
            <a:ext cx="7652391" cy="45038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200" dirty="0" smtClean="0">
                <a:latin typeface="Century Gothic" pitchFamily="34" charset="0"/>
              </a:rPr>
              <a:t>На ЦВД влияет </a:t>
            </a:r>
            <a:r>
              <a:rPr lang="ru-RU" sz="2200" dirty="0" err="1" smtClean="0">
                <a:latin typeface="Century Gothic" pitchFamily="34" charset="0"/>
              </a:rPr>
              <a:t>внутриплевральное</a:t>
            </a:r>
            <a:r>
              <a:rPr lang="ru-RU" sz="2200" dirty="0" smtClean="0">
                <a:latin typeface="Century Gothic" pitchFamily="34" charset="0"/>
              </a:rPr>
              <a:t> давление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200" dirty="0" smtClean="0">
                <a:latin typeface="Century Gothic" pitchFamily="34" charset="0"/>
              </a:rPr>
              <a:t>Низкая корреляция между ЦВД и реальным ОЦК</a:t>
            </a:r>
            <a:endParaRPr lang="ru-RU" sz="2200" dirty="0" smtClean="0">
              <a:solidFill>
                <a:srgbClr val="FF0000"/>
              </a:solidFill>
              <a:latin typeface="Times New Roman" pitchFamily="18" charset="0"/>
              <a:sym typeface="Webdings" pitchFamily="18" charset="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200" dirty="0" smtClean="0">
                <a:latin typeface="Century Gothic" pitchFamily="34" charset="0"/>
                <a:sym typeface="Webdings" pitchFamily="18" charset="2"/>
              </a:rPr>
              <a:t>Не рекомендуется использовать </a:t>
            </a:r>
            <a:r>
              <a:rPr lang="ru-RU" sz="2200" b="1" dirty="0" smtClean="0">
                <a:latin typeface="Century Gothic" pitchFamily="34" charset="0"/>
                <a:sym typeface="Webdings" pitchFamily="18" charset="2"/>
              </a:rPr>
              <a:t>ТОЛЬКО </a:t>
            </a:r>
            <a:r>
              <a:rPr lang="ru-RU" sz="2200" dirty="0" smtClean="0">
                <a:latin typeface="Century Gothic" pitchFamily="34" charset="0"/>
                <a:sym typeface="Webdings" pitchFamily="18" charset="2"/>
              </a:rPr>
              <a:t>ЦВД для принятия решения об объеме инфузии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200" dirty="0" smtClean="0">
                <a:latin typeface="Century Gothic" pitchFamily="34" charset="0"/>
                <a:sym typeface="Webdings" pitchFamily="18" charset="2"/>
              </a:rPr>
              <a:t>Терапия основанная  только на ЦВД может приводить  к увеличению летальности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191783" y="4754216"/>
            <a:ext cx="6760434" cy="155455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o"/>
            </a:pPr>
            <a:endParaRPr lang="ru-RU" dirty="0" smtClean="0">
              <a:latin typeface="Century Gothic" pitchFamily="34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ЦВД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</a:t>
            </a:r>
            <a:r>
              <a:rPr lang="ru-RU" dirty="0" smtClean="0"/>
              <a:t>ткровения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b="1" i="1" dirty="0" smtClean="0"/>
              <a:t>КОРРЕЛЯЦИИ НЕТ: </a:t>
            </a:r>
          </a:p>
          <a:p>
            <a:r>
              <a:rPr lang="ru-RU" dirty="0" smtClean="0"/>
              <a:t>МЕЖДУ АД И МОК </a:t>
            </a:r>
          </a:p>
          <a:p>
            <a:r>
              <a:rPr lang="ru-RU" dirty="0" smtClean="0"/>
              <a:t>МЕЖДУ ЦВД И МОК </a:t>
            </a:r>
          </a:p>
          <a:p>
            <a:r>
              <a:rPr lang="ru-RU" dirty="0" smtClean="0"/>
              <a:t>МЕЖДУ ЦВД И ОЦК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80369" y="1244992"/>
            <a:ext cx="7700788" cy="461289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/>
          <a:p>
            <a:pPr marL="534988" indent="-53498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dirty="0" smtClean="0">
                <a:latin typeface="Century Gothic" pitchFamily="34" charset="0"/>
              </a:rPr>
              <a:t>Информативны только при </a:t>
            </a:r>
            <a:r>
              <a:rPr lang="ru-RU" sz="2000" dirty="0" err="1" smtClean="0">
                <a:latin typeface="Century Gothic" pitchFamily="34" charset="0"/>
              </a:rPr>
              <a:t>синусовом</a:t>
            </a:r>
            <a:r>
              <a:rPr lang="ru-RU" sz="2000" dirty="0" smtClean="0">
                <a:latin typeface="Century Gothic" pitchFamily="34" charset="0"/>
              </a:rPr>
              <a:t> ритме</a:t>
            </a:r>
          </a:p>
          <a:p>
            <a:pPr marL="534988" indent="-53498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dirty="0" smtClean="0">
                <a:latin typeface="Century Gothic" pitchFamily="34" charset="0"/>
              </a:rPr>
              <a:t>Более информативны у пациентов на ИВЛ (лучше с ДО более 8 мл/кг)</a:t>
            </a:r>
          </a:p>
          <a:p>
            <a:pPr marL="534988" indent="-53498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dirty="0" smtClean="0">
                <a:latin typeface="Century Gothic" pitchFamily="34" charset="0"/>
              </a:rPr>
              <a:t>Зависят от дыхательного объема</a:t>
            </a:r>
          </a:p>
          <a:p>
            <a:pPr marL="534988" indent="-53498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dirty="0" smtClean="0">
                <a:latin typeface="Century Gothic" pitchFamily="34" charset="0"/>
              </a:rPr>
              <a:t>Зависят от сосудистого тонуса</a:t>
            </a:r>
          </a:p>
          <a:p>
            <a:pPr marL="534988" indent="-53498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dirty="0" smtClean="0">
                <a:latin typeface="Century Gothic" pitchFamily="34" charset="0"/>
              </a:rPr>
              <a:t>На точность влияет состояние миокарда</a:t>
            </a:r>
          </a:p>
          <a:p>
            <a:pPr marL="534988" indent="-53498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2000" dirty="0" smtClean="0">
                <a:latin typeface="Century Gothic" pitchFamily="34" charset="0"/>
              </a:rPr>
              <a:t>Не информативны при острой ПЖ недостаточности</a:t>
            </a:r>
          </a:p>
          <a:p>
            <a:pPr marL="534988" indent="-534988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o"/>
            </a:pPr>
            <a:endParaRPr lang="ru-RU" sz="2000" dirty="0" smtClean="0">
              <a:latin typeface="Century Gothic" pitchFamily="34" charset="0"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82563" y="122238"/>
            <a:ext cx="8802687" cy="877870"/>
          </a:xfrm>
        </p:spPr>
        <p:txBody>
          <a:bodyPr/>
          <a:lstStyle/>
          <a:p>
            <a:r>
              <a:rPr lang="ru-RU" dirty="0" smtClean="0"/>
              <a:t>Динамические показатели </a:t>
            </a:r>
            <a:r>
              <a:rPr lang="ru-RU" dirty="0" err="1" smtClean="0"/>
              <a:t>волемического</a:t>
            </a:r>
            <a:r>
              <a:rPr lang="ru-RU" dirty="0" smtClean="0"/>
              <a:t> статуса</a:t>
            </a:r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Новые технологии  </a:t>
            </a:r>
            <a:r>
              <a:rPr lang="ru-RU" sz="3100" dirty="0" err="1" smtClean="0"/>
              <a:t>неивазивного</a:t>
            </a:r>
            <a:r>
              <a:rPr lang="ru-RU" sz="3100" dirty="0" smtClean="0"/>
              <a:t> мониторинга </a:t>
            </a:r>
            <a:r>
              <a:rPr lang="ru-RU" sz="3100" dirty="0" smtClean="0"/>
              <a:t>гемодинамики </a:t>
            </a:r>
            <a:r>
              <a:rPr lang="en-US" sz="3100" dirty="0" smtClean="0"/>
              <a:t>(</a:t>
            </a:r>
            <a:r>
              <a:rPr lang="en-US" sz="3100" dirty="0" err="1" smtClean="0"/>
              <a:t>F.Michard</a:t>
            </a:r>
            <a:r>
              <a:rPr lang="en-US" sz="3100" dirty="0" smtClean="0"/>
              <a:t> et al</a:t>
            </a:r>
            <a:r>
              <a:rPr lang="en-US" sz="3100" dirty="0" smtClean="0"/>
              <a:t>.</a:t>
            </a:r>
            <a:r>
              <a:rPr lang="ru-RU" sz="3100" dirty="0" smtClean="0"/>
              <a:t>, </a:t>
            </a:r>
            <a:r>
              <a:rPr lang="en-US" sz="3100" dirty="0" smtClean="0"/>
              <a:t>2017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Объемный зажим и </a:t>
            </a:r>
            <a:r>
              <a:rPr lang="ru-RU" dirty="0" smtClean="0"/>
              <a:t>аппликационная </a:t>
            </a:r>
            <a:r>
              <a:rPr lang="ru-RU" dirty="0" smtClean="0"/>
              <a:t>тонометрия –для непрерывного мониторинга АД и производных гемодинамических </a:t>
            </a:r>
            <a:r>
              <a:rPr lang="ru-RU" dirty="0" smtClean="0"/>
              <a:t>параметров</a:t>
            </a:r>
            <a:endParaRPr lang="ru-RU" dirty="0" smtClean="0"/>
          </a:p>
          <a:p>
            <a:r>
              <a:rPr lang="ru-RU" dirty="0" err="1" smtClean="0"/>
              <a:t>Биоимпедансные</a:t>
            </a:r>
            <a:r>
              <a:rPr lang="ru-RU" dirty="0" smtClean="0"/>
              <a:t> </a:t>
            </a:r>
            <a:r>
              <a:rPr lang="ru-RU" dirty="0" err="1" smtClean="0"/>
              <a:t>эндотрахеальные</a:t>
            </a:r>
            <a:r>
              <a:rPr lang="ru-RU" dirty="0" smtClean="0"/>
              <a:t> </a:t>
            </a:r>
            <a:r>
              <a:rPr lang="ru-RU" dirty="0" smtClean="0"/>
              <a:t>трубки</a:t>
            </a:r>
          </a:p>
          <a:p>
            <a:r>
              <a:rPr lang="ru-RU" dirty="0" err="1" smtClean="0"/>
              <a:t>Биореактивные</a:t>
            </a:r>
            <a:r>
              <a:rPr lang="ru-RU" dirty="0" smtClean="0"/>
              <a:t> </a:t>
            </a:r>
            <a:r>
              <a:rPr lang="ru-RU" dirty="0" smtClean="0"/>
              <a:t>поверхностные электроды- для контроля переменных потока жидкости</a:t>
            </a:r>
          </a:p>
          <a:p>
            <a:r>
              <a:rPr lang="ru-RU" dirty="0" smtClean="0"/>
              <a:t>Миниатюрные одноразовые </a:t>
            </a:r>
            <a:r>
              <a:rPr lang="ru-RU" dirty="0" err="1" smtClean="0"/>
              <a:t>трансэзофагальные</a:t>
            </a:r>
            <a:r>
              <a:rPr lang="ru-RU" dirty="0" smtClean="0"/>
              <a:t> </a:t>
            </a:r>
            <a:r>
              <a:rPr lang="ru-RU" dirty="0" err="1" smtClean="0"/>
              <a:t>ЭХО-зонды</a:t>
            </a:r>
            <a:r>
              <a:rPr lang="ru-RU" dirty="0" smtClean="0"/>
              <a:t>, для визуального контроля сердечной функции и </a:t>
            </a:r>
            <a:r>
              <a:rPr lang="ru-RU" dirty="0" err="1" smtClean="0"/>
              <a:t>периоперационных</a:t>
            </a:r>
            <a:r>
              <a:rPr lang="ru-RU" dirty="0" smtClean="0"/>
              <a:t> потребностей в жидкости</a:t>
            </a:r>
          </a:p>
          <a:p>
            <a:r>
              <a:rPr lang="ru-RU" dirty="0" smtClean="0"/>
              <a:t>У пациентов на ИВЛ – оценка респираторных изменений в форме </a:t>
            </a:r>
            <a:r>
              <a:rPr lang="ru-RU" dirty="0" err="1" smtClean="0"/>
              <a:t>пульсоксиметри</a:t>
            </a:r>
            <a:r>
              <a:rPr lang="ru-RU" dirty="0" smtClean="0"/>
              <a:t> (помощь при титровании вводимой жидкости)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Управление объемом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err="1" smtClean="0"/>
              <a:t>Гиповолемия</a:t>
            </a:r>
            <a:r>
              <a:rPr lang="ru-RU" dirty="0" smtClean="0"/>
              <a:t> и </a:t>
            </a:r>
            <a:r>
              <a:rPr lang="ru-RU" dirty="0" err="1" smtClean="0"/>
              <a:t>гиперволемия</a:t>
            </a:r>
            <a:r>
              <a:rPr lang="ru-RU" dirty="0" smtClean="0"/>
              <a:t> –это не хорошо</a:t>
            </a:r>
          </a:p>
          <a:p>
            <a:r>
              <a:rPr lang="ru-RU" dirty="0" smtClean="0"/>
              <a:t>ЦВД , ДЗЛА, КДО, </a:t>
            </a:r>
            <a:r>
              <a:rPr lang="ru-RU" dirty="0" err="1" smtClean="0"/>
              <a:t>конечно-диастолическая</a:t>
            </a:r>
            <a:r>
              <a:rPr lang="ru-RU" dirty="0" smtClean="0"/>
              <a:t> площадь в отдельности </a:t>
            </a:r>
            <a:r>
              <a:rPr lang="ru-RU" dirty="0" err="1" smtClean="0"/>
              <a:t>неприемлимы</a:t>
            </a:r>
            <a:r>
              <a:rPr lang="ru-RU" dirty="0" smtClean="0"/>
              <a:t> для управления </a:t>
            </a:r>
            <a:r>
              <a:rPr lang="ru-RU" dirty="0" err="1" smtClean="0"/>
              <a:t>волемической</a:t>
            </a:r>
            <a:r>
              <a:rPr lang="ru-RU" dirty="0" smtClean="0"/>
              <a:t> </a:t>
            </a:r>
            <a:r>
              <a:rPr lang="ru-RU" dirty="0" err="1" smtClean="0"/>
              <a:t>ресуститацией</a:t>
            </a:r>
            <a:endParaRPr lang="ru-RU" dirty="0" smtClean="0"/>
          </a:p>
          <a:p>
            <a:r>
              <a:rPr lang="ru-RU" dirty="0" smtClean="0"/>
              <a:t>Не рекомендуется выбирать какие-либо </a:t>
            </a:r>
            <a:r>
              <a:rPr lang="ru-RU" dirty="0" smtClean="0"/>
              <a:t>целевые(</a:t>
            </a:r>
            <a:r>
              <a:rPr lang="ru-RU" dirty="0" smtClean="0"/>
              <a:t>а</a:t>
            </a:r>
            <a:r>
              <a:rPr lang="ru-RU" dirty="0" smtClean="0"/>
              <a:t>бсолютные</a:t>
            </a:r>
            <a:r>
              <a:rPr lang="ru-RU" dirty="0" smtClean="0"/>
              <a:t>) значения</a:t>
            </a:r>
          </a:p>
          <a:p>
            <a:r>
              <a:rPr lang="ru-RU" dirty="0" smtClean="0"/>
              <a:t>Для контроля необходим более чем один гемодинамический показатель</a:t>
            </a:r>
          </a:p>
          <a:p>
            <a:r>
              <a:rPr lang="ru-RU" dirty="0" smtClean="0"/>
              <a:t>При назначении </a:t>
            </a:r>
            <a:r>
              <a:rPr lang="ru-RU" dirty="0" smtClean="0"/>
              <a:t>объема - </a:t>
            </a:r>
            <a:r>
              <a:rPr lang="ru-RU" dirty="0" smtClean="0"/>
              <a:t>необходима пробная инфузия            ( кроме случаев явной </a:t>
            </a:r>
            <a:r>
              <a:rPr lang="ru-RU" dirty="0" err="1" smtClean="0"/>
              <a:t>гиповолемии</a:t>
            </a:r>
            <a:r>
              <a:rPr lang="ru-RU" dirty="0" smtClean="0"/>
              <a:t>(кровотечение</a:t>
            </a:r>
            <a:r>
              <a:rPr lang="ru-RU" dirty="0" smtClean="0"/>
              <a:t>)</a:t>
            </a:r>
            <a:endParaRPr lang="ru-RU" dirty="0" smtClean="0"/>
          </a:p>
          <a:p>
            <a:r>
              <a:rPr lang="ru-RU" dirty="0" smtClean="0"/>
              <a:t>Даже у отвечающих на </a:t>
            </a:r>
            <a:r>
              <a:rPr lang="ru-RU" dirty="0" err="1" smtClean="0"/>
              <a:t>инфузию</a:t>
            </a:r>
            <a:r>
              <a:rPr lang="ru-RU" dirty="0" smtClean="0"/>
              <a:t> пациентов, ее необходимо проводить методом титрования, особенно при повышении внутрисосудистых давлений заполнения и </a:t>
            </a:r>
            <a:r>
              <a:rPr lang="ru-RU" dirty="0" err="1" smtClean="0"/>
              <a:t>внесосудистой</a:t>
            </a:r>
            <a:r>
              <a:rPr lang="ru-RU" dirty="0" smtClean="0"/>
              <a:t> воды в легких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82563" y="122238"/>
            <a:ext cx="8802687" cy="2520944"/>
          </a:xfrm>
        </p:spPr>
        <p:txBody>
          <a:bodyPr/>
          <a:lstStyle/>
          <a:p>
            <a:r>
              <a:rPr lang="ru-RU" sz="2000" dirty="0" smtClean="0"/>
              <a:t>ЭЦЖ у маленьких детей относительно больше, чем у взрослых (ЭЦЖ по отношению к массе тела составляет у недоношенных детей 60%, у новорожденных 40%, дети и младенцы 30%, взрослые – 20%)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0" y="2928934"/>
            <a:ext cx="352424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3929058" y="2786058"/>
            <a:ext cx="507206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Диффузия воды.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Вода нерастворима в липидах клеточной мембраны.</a:t>
            </a:r>
          </a:p>
          <a:p>
            <a:r>
              <a:rPr lang="ru-RU" dirty="0" smtClean="0"/>
              <a:t>В клетку и из клетки вода проходит только через поры-каналы (быстро и эффективно - за  1 секунду через эритроцит проходит 100 объёмов воды равных объёму эритроцита). </a:t>
            </a:r>
            <a:endParaRPr lang="en-US" dirty="0" smtClean="0"/>
          </a:p>
          <a:p>
            <a:r>
              <a:rPr lang="ru-RU" dirty="0" smtClean="0"/>
              <a:t>До тех пор пока</a:t>
            </a:r>
            <a:r>
              <a:rPr lang="en-US" dirty="0" smtClean="0"/>
              <a:t> </a:t>
            </a:r>
            <a:r>
              <a:rPr lang="ru-RU" dirty="0" smtClean="0"/>
              <a:t>количество воды поступающей в клетку равно количеству воды покидающей её,</a:t>
            </a:r>
            <a:r>
              <a:rPr lang="en-US" dirty="0" smtClean="0"/>
              <a:t> </a:t>
            </a:r>
            <a:r>
              <a:rPr lang="ru-RU" dirty="0" smtClean="0"/>
              <a:t>размеры клетки и концентрация веществ в цитоплазме не нарушаются.</a:t>
            </a:r>
          </a:p>
          <a:p>
            <a:r>
              <a:rPr lang="ru-RU" dirty="0" smtClean="0"/>
              <a:t>Основной закон движения воды (</a:t>
            </a:r>
            <a:r>
              <a:rPr lang="ru-RU" i="1" dirty="0" smtClean="0">
                <a:solidFill>
                  <a:srgbClr val="FF0000"/>
                </a:solidFill>
              </a:rPr>
              <a:t>в отличии от движения денег…</a:t>
            </a:r>
            <a:r>
              <a:rPr lang="ru-RU" dirty="0" smtClean="0"/>
              <a:t>) - простая диффузия (из зоны, где много, в зону, где мало.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Что необходимо больному?</a:t>
            </a:r>
            <a:br>
              <a:rPr lang="ru-RU" dirty="0" smtClean="0"/>
            </a:br>
            <a:r>
              <a:rPr lang="ru-RU" dirty="0" smtClean="0"/>
              <a:t>(выбор раствора)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8131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  Основные аргументы в пользу выбора того или иного раствора должны основываться на правильной интерпретации различных показателей, характеризующих данную клиническую ситуацию, и сопоставимость с ней физико-химических свойств препарата. </a:t>
            </a:r>
          </a:p>
        </p:txBody>
      </p:sp>
      <p:pic>
        <p:nvPicPr>
          <p:cNvPr id="12290" name="Picture 2" descr="C:\Documents and Settings\9depk\Рабочий стол\Новая папка\images (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429132"/>
            <a:ext cx="4572032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Физиологический раствор</a:t>
            </a:r>
            <a: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Нормальный физиологический раствор (0,9%) хлорида натрия — изотонический кристаллоид, который традиционно наиболее часто назначается во всем мире.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 используют в качестве растворителя для многих коллоидных растворов, включая препараты альбумина человека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Поскольку натрий и хлор присутствуют в нем в равных концентрациях (по 154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ммоль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/л), быстрое введение большого объема может вызвать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гиперхлоремически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метаболический ацидоз. </a:t>
            </a:r>
          </a:p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Побочные эффекты, связанные с этим метаболическим ацидозом, включают нарушения функции почек и внутренних органов, гипотонию и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коагулопатию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Внутривенное 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введение нормального физиологического раствора может быть связано с повышенным риском хирургических осложнений, острым повреждением почек и смертью по сравнению с введением кристаллоидов с более низкими концентрациями 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хлоридов.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8095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Физиологический </a:t>
            </a:r>
            <a:r>
              <a:rPr lang="ru-RU" sz="3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раствор</a:t>
            </a:r>
            <a:br>
              <a:rPr lang="ru-RU" sz="3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инструкция по применению)</a:t>
            </a:r>
            <a: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1800" dirty="0" smtClean="0">
                <a:solidFill>
                  <a:srgbClr val="FF0000"/>
                </a:solidFill>
              </a:rPr>
              <a:t>Показания:</a:t>
            </a:r>
            <a:endParaRPr lang="ru-RU" sz="1800" dirty="0" smtClean="0">
              <a:solidFill>
                <a:srgbClr val="FF0000"/>
              </a:solidFill>
            </a:endParaRPr>
          </a:p>
          <a:p>
            <a:r>
              <a:rPr lang="ru-RU" sz="1800" dirty="0" smtClean="0"/>
              <a:t>Детям  при  шоковой  дегидратации  (без  определения  лабораторных  параметров)  вводят  20-30 мл/кг. В дальнейшем режим дозирования корректируется в зависимости от лабораторных показателей. Общая суточная доза составляет до 6 % массы тела. </a:t>
            </a:r>
            <a:br>
              <a:rPr lang="ru-RU" sz="1800" dirty="0" smtClean="0"/>
            </a:br>
            <a:r>
              <a:rPr lang="ru-RU" sz="1800" dirty="0" smtClean="0"/>
              <a:t>При  лечении  детей  до  1  года  натрия  хлорид  применяют  только  для  коррекции  водно-электролитного баланса. </a:t>
            </a:r>
          </a:p>
          <a:p>
            <a:pPr>
              <a:buNone/>
            </a:pPr>
            <a:r>
              <a:rPr lang="ru-RU" sz="1800" dirty="0" smtClean="0">
                <a:solidFill>
                  <a:srgbClr val="FF0000"/>
                </a:solidFill>
              </a:rPr>
              <a:t>Противопоказания: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Несовместимость основного лекарственного средства и раствора натрия хлорида </a:t>
            </a:r>
          </a:p>
          <a:p>
            <a:pPr>
              <a:buNone/>
            </a:pPr>
            <a:r>
              <a:rPr lang="ru-RU" sz="1800" dirty="0" smtClean="0"/>
              <a:t>      9 мг/мл, </a:t>
            </a:r>
            <a:r>
              <a:rPr lang="ru-RU" sz="1800" dirty="0" err="1" smtClean="0"/>
              <a:t>гипернатриемия</a:t>
            </a:r>
            <a:r>
              <a:rPr lang="ru-RU" sz="1800" dirty="0" smtClean="0"/>
              <a:t>, ацидоз, </a:t>
            </a:r>
            <a:r>
              <a:rPr lang="ru-RU" sz="1800" dirty="0" err="1" smtClean="0"/>
              <a:t>гиперхлоремия</a:t>
            </a:r>
            <a:r>
              <a:rPr lang="ru-RU" sz="1800" dirty="0" smtClean="0"/>
              <a:t>, </a:t>
            </a:r>
            <a:r>
              <a:rPr lang="ru-RU" sz="1800" dirty="0" err="1" smtClean="0"/>
              <a:t>гипокалиемия</a:t>
            </a:r>
            <a:r>
              <a:rPr lang="ru-RU" sz="1800" dirty="0" smtClean="0"/>
              <a:t>, внеклеточная </a:t>
            </a:r>
            <a:r>
              <a:rPr lang="ru-RU" sz="1800" dirty="0" err="1" smtClean="0"/>
              <a:t>гипергидратация</a:t>
            </a:r>
            <a:r>
              <a:rPr lang="ru-RU" sz="1800" dirty="0" smtClean="0"/>
              <a:t>; внутриклеточная дегидратация; </a:t>
            </a:r>
            <a:r>
              <a:rPr lang="ru-RU" sz="1800" dirty="0" err="1" smtClean="0"/>
              <a:t>циркуляторные</a:t>
            </a:r>
            <a:r>
              <a:rPr lang="ru-RU" sz="1800" dirty="0" smtClean="0"/>
              <a:t> нарушения, угрожающие </a:t>
            </a:r>
            <a:r>
              <a:rPr lang="ru-RU" sz="1800" dirty="0" err="1" smtClean="0"/>
              <a:t>отѐком </a:t>
            </a:r>
            <a:r>
              <a:rPr lang="ru-RU" sz="1800" dirty="0" smtClean="0"/>
              <a:t>мозга и </a:t>
            </a:r>
            <a:r>
              <a:rPr lang="ru-RU" sz="1800" dirty="0" err="1" smtClean="0"/>
              <a:t>лѐгких</a:t>
            </a:r>
            <a:r>
              <a:rPr lang="ru-RU" sz="1800" dirty="0" smtClean="0"/>
              <a:t>; </a:t>
            </a:r>
            <a:r>
              <a:rPr lang="ru-RU" sz="1800" dirty="0" err="1" smtClean="0"/>
              <a:t>отѐк </a:t>
            </a:r>
            <a:r>
              <a:rPr lang="ru-RU" sz="1800" dirty="0" smtClean="0"/>
              <a:t>мозга, </a:t>
            </a:r>
            <a:r>
              <a:rPr lang="ru-RU" sz="1800" dirty="0" err="1" smtClean="0"/>
              <a:t>отѐк лѐгких, </a:t>
            </a:r>
            <a:r>
              <a:rPr lang="ru-RU" sz="1800" dirty="0" smtClean="0"/>
              <a:t>острая левожелудочковая недостаточность, сопутствующее назначение </a:t>
            </a:r>
            <a:r>
              <a:rPr lang="ru-RU" sz="1800" dirty="0" err="1" smtClean="0"/>
              <a:t>глюкокортикостероидов</a:t>
            </a:r>
            <a:r>
              <a:rPr lang="ru-RU" sz="1800" dirty="0" smtClean="0"/>
              <a:t> в больших дозах.  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Физиологический раствор</a:t>
            </a:r>
            <a: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Нормальный 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физиологический раствор рекомендуют в качестве реанимационной жидкости первой линии для пациентов, которые являются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гиповолемичными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из-за потерь жидкости из верхних отделов желудочно-кишечного тракта, что приводит к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гипохлоремическому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метаболическому алкалозу и также для пациентов с диабетическим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кетоацидозом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4775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Сбалансированные растворы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5857916"/>
          </a:xfrm>
        </p:spPr>
        <p:txBody>
          <a:bodyPr>
            <a:normAutofit fontScale="25000" lnSpcReduction="20000"/>
          </a:bodyPr>
          <a:lstStyle/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sz="5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лактат</a:t>
            </a: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 использоваться у пациентов без тяжелой дисфункции печени</a:t>
            </a:r>
          </a:p>
          <a:p>
            <a:pPr fontAlgn="t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sz="7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цетат </a:t>
            </a:r>
            <a:r>
              <a:rPr lang="ru-RU" sz="7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метаболизируется</a:t>
            </a: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том числе с помощью внепеченочных путей, что делает его теоретически привлекательным для использования у пациентов с повреждением или дисфункцией печени</a:t>
            </a:r>
          </a:p>
          <a:p>
            <a:pPr algn="just" fontAlgn="t">
              <a:lnSpc>
                <a:spcPct val="120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ацетата в растворах для гемодиализа связано с гипотензией, дисфункцией миокарда и нарушениями обмена веществ. </a:t>
            </a:r>
          </a:p>
          <a:p>
            <a:pPr algn="just" fontAlgn="t">
              <a:lnSpc>
                <a:spcPct val="120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дополнение к </a:t>
            </a:r>
            <a:r>
              <a:rPr lang="ru-RU" sz="7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хлоридзамещающему</a:t>
            </a: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аниону буферизированные растворы могут содержать катионы, отличные от натрия (например, калий, кальций и магний), </a:t>
            </a:r>
          </a:p>
          <a:p>
            <a:pPr algn="just" fontAlgn="t">
              <a:lnSpc>
                <a:spcPct val="120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некоторые буферизированные солевые растворы относительно </a:t>
            </a:r>
            <a:r>
              <a:rPr lang="ru-RU" sz="7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гипотоничны</a:t>
            </a: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 fontAlgn="t">
              <a:lnSpc>
                <a:spcPct val="120000"/>
              </a:lnSpc>
              <a:spcBef>
                <a:spcPts val="1875"/>
              </a:spcBef>
              <a:spcAft>
                <a:spcPts val="1875"/>
              </a:spcAft>
            </a:pP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гипотонические </a:t>
            </a:r>
            <a:r>
              <a:rPr lang="ru-RU" sz="7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кристаллоиды противопоказаны пациентам с травматическим повреждением головного мозга из-за их теоретического потенциала в отношении провоцирования отека мозга.</a:t>
            </a:r>
            <a:endParaRPr lang="ru-RU" sz="7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endParaRPr lang="ru-RU" sz="6400" dirty="0"/>
          </a:p>
        </p:txBody>
      </p:sp>
    </p:spTree>
    <p:extLst>
      <p:ext uri="{BB962C8B-B14F-4D97-AF65-F5344CB8AC3E}">
        <p14:creationId xmlns="" xmlns:p14="http://schemas.microsoft.com/office/powerpoint/2010/main" val="428406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Что необходимо больному?</a:t>
            </a:r>
            <a:br>
              <a:rPr lang="ru-RU" dirty="0" smtClean="0"/>
            </a:br>
            <a:r>
              <a:rPr lang="ru-RU" dirty="0" smtClean="0"/>
              <a:t>(выбор раствора)</a:t>
            </a: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500063" y="1643063"/>
            <a:ext cx="8186737" cy="4572000"/>
          </a:xfrm>
        </p:spPr>
        <p:txBody>
          <a:bodyPr>
            <a:normAutofit/>
          </a:bodyPr>
          <a:lstStyle/>
          <a:p>
            <a:pPr eaLnBrk="1" hangingPunct="1">
              <a:buFont typeface="Arial" pitchFamily="34" charset="0"/>
              <a:buChar char="•"/>
            </a:pPr>
            <a:r>
              <a:rPr lang="ru-RU" dirty="0" err="1" smtClean="0"/>
              <a:t>Кристаллоидные</a:t>
            </a:r>
            <a:r>
              <a:rPr lang="ru-RU" dirty="0" smtClean="0"/>
              <a:t> растворы распределяются в приблизительной пропорции: 25% - во внутрисосудистом, 75% - в интерстициальном пространстве.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dirty="0" smtClean="0"/>
              <a:t>  растворы глюкозы: распределение объема - 12% во внутрисосудистом секторе, 33% - в </a:t>
            </a:r>
            <a:r>
              <a:rPr lang="ru-RU" dirty="0" err="1" smtClean="0"/>
              <a:t>интерстиции</a:t>
            </a:r>
            <a:r>
              <a:rPr lang="ru-RU" dirty="0" smtClean="0"/>
              <a:t>, 55% - во внутриклеточном секторе</a:t>
            </a:r>
          </a:p>
          <a:p>
            <a:pPr eaLnBrk="1" hangingPunct="1">
              <a:buFont typeface="Arial" pitchFamily="34" charset="0"/>
              <a:buChar char="•"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468313" y="4581525"/>
            <a:ext cx="8424862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611188" y="2924175"/>
            <a:ext cx="7921625" cy="12969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4" name="Rectangle 1"/>
          <p:cNvSpPr>
            <a:spLocks noChangeArrowheads="1"/>
          </p:cNvSpPr>
          <p:nvPr/>
        </p:nvSpPr>
        <p:spPr bwMode="auto">
          <a:xfrm>
            <a:off x="539750" y="1341438"/>
            <a:ext cx="7993063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6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765175"/>
            <a:ext cx="8643966" cy="56896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sz="2400" b="1" dirty="0" smtClean="0"/>
              <a:t>КРИСТАЛЛОИДЫ ПРИ КОРРЕКЦИИ ГИПОВОЛЕМИИ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b="1" dirty="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/>
              <a:t>При переливании </a:t>
            </a:r>
            <a:r>
              <a:rPr lang="ru-RU" sz="2800" b="1" dirty="0" smtClean="0"/>
              <a:t>1000 мл.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р-ра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Рингера</a:t>
            </a:r>
            <a:endParaRPr lang="ru-RU" sz="2400" b="1" dirty="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/>
              <a:t>через 1 час в кровяном русле остается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/>
              <a:t>250 мл.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b="1" dirty="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/>
              <a:t>При переливании </a:t>
            </a:r>
            <a:r>
              <a:rPr lang="ru-RU" sz="2800" b="1" dirty="0" smtClean="0"/>
              <a:t>1000 мл</a:t>
            </a:r>
            <a:r>
              <a:rPr lang="ru-RU" sz="2400" b="1" dirty="0" smtClean="0"/>
              <a:t> физ. </a:t>
            </a:r>
            <a:r>
              <a:rPr lang="ru-RU" sz="2400" b="1" dirty="0" err="1" smtClean="0"/>
              <a:t>р-ра</a:t>
            </a:r>
            <a:endParaRPr lang="ru-RU" sz="2400" b="1" dirty="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/>
              <a:t>ОЦК увеличивается на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/>
              <a:t>300 мл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b="1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/>
              <a:t>При переливании </a:t>
            </a:r>
            <a:r>
              <a:rPr lang="ru-RU" sz="2800" b="1" dirty="0" smtClean="0"/>
              <a:t>100 мл</a:t>
            </a:r>
            <a:r>
              <a:rPr lang="ru-RU" sz="2400" b="1" dirty="0" smtClean="0"/>
              <a:t> 10% </a:t>
            </a:r>
            <a:r>
              <a:rPr lang="ru-RU" sz="2400" b="1" dirty="0" err="1" smtClean="0"/>
              <a:t>р-ра</a:t>
            </a:r>
            <a:r>
              <a:rPr lang="ru-RU" sz="2400" b="1" dirty="0" smtClean="0"/>
              <a:t> глюкозы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/>
              <a:t>через 1 час в сосудистом русле остается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/>
              <a:t>10 мл.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Клинико-лабораторный контроль при </a:t>
            </a:r>
            <a:r>
              <a:rPr lang="ru-RU" sz="2800" dirty="0" err="1" smtClean="0"/>
              <a:t>инфузионной</a:t>
            </a:r>
            <a:r>
              <a:rPr lang="ru-RU" sz="2800" dirty="0" smtClean="0"/>
              <a:t> терапии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Учет поступивших всеми путями жидкостей и электролитов (</a:t>
            </a:r>
            <a:r>
              <a:rPr lang="ru-RU" sz="2000" dirty="0" err="1" smtClean="0"/>
              <a:t>энтеральный</a:t>
            </a:r>
            <a:r>
              <a:rPr lang="ru-RU" sz="2000" dirty="0" smtClean="0"/>
              <a:t>, парентеральный, увлажнитель респиратора)</a:t>
            </a:r>
          </a:p>
          <a:p>
            <a:r>
              <a:rPr lang="ru-RU" sz="2000" dirty="0" smtClean="0"/>
              <a:t>Учет потерь жидкостей с диурезом и стулом</a:t>
            </a:r>
          </a:p>
          <a:p>
            <a:r>
              <a:rPr lang="ru-RU" sz="2000" dirty="0" smtClean="0"/>
              <a:t>Учет неощутимых потерь</a:t>
            </a:r>
          </a:p>
          <a:p>
            <a:r>
              <a:rPr lang="ru-RU" sz="2000" dirty="0" smtClean="0"/>
              <a:t>Учет патологических потерь воды и электролитов (срыгивание, застойное отделяемое по желудочному зонду, диарея, потери по дренажам)</a:t>
            </a:r>
          </a:p>
          <a:p>
            <a:r>
              <a:rPr lang="ru-RU" sz="2000" dirty="0" smtClean="0"/>
              <a:t>Измерение массы тела (минимум 1 раз в сутки)</a:t>
            </a:r>
          </a:p>
          <a:p>
            <a:r>
              <a:rPr lang="ru-RU" sz="2000" dirty="0" smtClean="0"/>
              <a:t>Измерение КОС, электролитов, глюкозы, </a:t>
            </a:r>
            <a:r>
              <a:rPr lang="ru-RU" sz="2000" dirty="0" err="1" smtClean="0"/>
              <a:t>осмолярности</a:t>
            </a:r>
            <a:r>
              <a:rPr lang="ru-RU" sz="2000" dirty="0" smtClean="0"/>
              <a:t>  (1-2 раза в сутки)</a:t>
            </a:r>
          </a:p>
          <a:p>
            <a:r>
              <a:rPr lang="ru-RU" sz="2000" dirty="0" smtClean="0"/>
              <a:t>Измерение мочевины и </a:t>
            </a:r>
            <a:r>
              <a:rPr lang="ru-RU" sz="2000" dirty="0" err="1" smtClean="0"/>
              <a:t>креатинина</a:t>
            </a:r>
            <a:r>
              <a:rPr lang="ru-RU" sz="2000" dirty="0" smtClean="0"/>
              <a:t> плазмы крови </a:t>
            </a:r>
          </a:p>
          <a:p>
            <a:r>
              <a:rPr lang="ru-RU" sz="2000" dirty="0" smtClean="0"/>
              <a:t>Измерение удельного веса и </a:t>
            </a:r>
            <a:r>
              <a:rPr lang="ru-RU" sz="2000" dirty="0" err="1" smtClean="0"/>
              <a:t>осмолярности</a:t>
            </a:r>
            <a:r>
              <a:rPr lang="ru-RU" sz="2000" dirty="0" smtClean="0"/>
              <a:t> мочи</a:t>
            </a:r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Критерии эффективности </a:t>
            </a:r>
            <a:r>
              <a:rPr lang="ru-RU" sz="3600" dirty="0" err="1" smtClean="0"/>
              <a:t>инфузионной</a:t>
            </a:r>
            <a:r>
              <a:rPr lang="ru-RU" sz="3600" dirty="0" smtClean="0"/>
              <a:t> </a:t>
            </a:r>
            <a:r>
              <a:rPr lang="ru-RU" sz="3600" dirty="0" smtClean="0"/>
              <a:t>терапии - снова просто…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67512" indent="-514350">
              <a:buNone/>
            </a:pPr>
            <a:endParaRPr lang="ru-RU" dirty="0" smtClean="0"/>
          </a:p>
          <a:p>
            <a:pPr lvl="1"/>
            <a:r>
              <a:rPr lang="ru-RU" dirty="0" smtClean="0"/>
              <a:t>Диурез 1-3 мл/кг/час</a:t>
            </a:r>
          </a:p>
          <a:p>
            <a:pPr lvl="1"/>
            <a:r>
              <a:rPr lang="ru-RU" dirty="0" smtClean="0"/>
              <a:t>Удельный вес мочи 1005-1015 (</a:t>
            </a:r>
            <a:r>
              <a:rPr lang="ru-RU" dirty="0" err="1" smtClean="0"/>
              <a:t>осмолярность</a:t>
            </a:r>
            <a:r>
              <a:rPr lang="ru-RU" dirty="0" smtClean="0"/>
              <a:t> 100-400 </a:t>
            </a:r>
            <a:r>
              <a:rPr lang="ru-RU" dirty="0" err="1" smtClean="0"/>
              <a:t>мОсм</a:t>
            </a:r>
            <a:r>
              <a:rPr lang="ru-RU" dirty="0" smtClean="0"/>
              <a:t>/л)</a:t>
            </a:r>
          </a:p>
          <a:p>
            <a:pPr lvl="1"/>
            <a:r>
              <a:rPr lang="ru-RU" dirty="0" err="1" smtClean="0"/>
              <a:t>Осмолярность</a:t>
            </a:r>
            <a:r>
              <a:rPr lang="ru-RU" dirty="0" smtClean="0"/>
              <a:t> плазмы 270-285 </a:t>
            </a:r>
            <a:r>
              <a:rPr lang="ru-RU" dirty="0" err="1" smtClean="0"/>
              <a:t>мОсм</a:t>
            </a:r>
            <a:r>
              <a:rPr lang="ru-RU" dirty="0" smtClean="0"/>
              <a:t>/л</a:t>
            </a:r>
          </a:p>
          <a:p>
            <a:pPr lvl="1"/>
            <a:r>
              <a:rPr lang="ru-RU" dirty="0" err="1" smtClean="0"/>
              <a:t>Отсутсвие</a:t>
            </a:r>
            <a:r>
              <a:rPr lang="ru-RU" dirty="0" smtClean="0"/>
              <a:t> отеков или признаков дегидратации</a:t>
            </a:r>
          </a:p>
          <a:p>
            <a:pPr lvl="1"/>
            <a:r>
              <a:rPr lang="ru-RU" dirty="0" err="1" smtClean="0"/>
              <a:t>Нормогликемия</a:t>
            </a:r>
            <a:r>
              <a:rPr lang="ru-RU" dirty="0" smtClean="0"/>
              <a:t> (3,5-5,5 </a:t>
            </a:r>
            <a:r>
              <a:rPr lang="ru-RU" dirty="0" err="1" smtClean="0"/>
              <a:t>ммоль</a:t>
            </a:r>
            <a:r>
              <a:rPr lang="ru-RU" dirty="0" smtClean="0"/>
              <a:t>/л)</a:t>
            </a:r>
          </a:p>
          <a:p>
            <a:pPr lvl="1"/>
            <a:r>
              <a:rPr lang="ru-RU" dirty="0" err="1" smtClean="0"/>
              <a:t>Нормонатриемия</a:t>
            </a:r>
            <a:r>
              <a:rPr lang="ru-RU" dirty="0" smtClean="0"/>
              <a:t> (135-145 </a:t>
            </a:r>
            <a:r>
              <a:rPr lang="ru-RU" dirty="0" err="1" smtClean="0"/>
              <a:t>ммоль</a:t>
            </a:r>
            <a:r>
              <a:rPr lang="ru-RU" dirty="0" smtClean="0"/>
              <a:t>/л)</a:t>
            </a:r>
          </a:p>
          <a:p>
            <a:pPr lvl="1"/>
            <a:r>
              <a:rPr lang="ru-RU" dirty="0" err="1" smtClean="0"/>
              <a:t>Нормокалиемия</a:t>
            </a:r>
            <a:r>
              <a:rPr lang="ru-RU" dirty="0" smtClean="0"/>
              <a:t> (4-5 </a:t>
            </a:r>
            <a:r>
              <a:rPr lang="ru-RU" dirty="0" err="1" smtClean="0"/>
              <a:t>ммоль</a:t>
            </a:r>
            <a:r>
              <a:rPr lang="ru-RU" dirty="0" smtClean="0"/>
              <a:t>/л)</a:t>
            </a:r>
          </a:p>
          <a:p>
            <a:pPr marL="914400" lvl="1" indent="-514350"/>
            <a:endParaRPr lang="ru-RU" dirty="0" smtClean="0"/>
          </a:p>
          <a:p>
            <a:pPr marL="914400" lvl="1" indent="-51435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>
              <a:latin typeface="Georgia" pitchFamily="18" charset="0"/>
            </a:endParaRPr>
          </a:p>
        </p:txBody>
      </p:sp>
      <p:sp>
        <p:nvSpPr>
          <p:cNvPr id="81923" name="Подзаголовок 2"/>
          <p:cNvSpPr>
            <a:spLocks noGrp="1"/>
          </p:cNvSpPr>
          <p:nvPr>
            <p:ph idx="1"/>
          </p:nvPr>
        </p:nvSpPr>
        <p:spPr>
          <a:xfrm>
            <a:off x="301625" y="1989138"/>
            <a:ext cx="8302625" cy="4064000"/>
          </a:xfrm>
        </p:spPr>
        <p:txBody>
          <a:bodyPr/>
          <a:lstStyle/>
          <a:p>
            <a:pPr eaLnBrk="1" hangingPunct="1"/>
            <a:r>
              <a:rPr lang="ru-RU" sz="2500" dirty="0" smtClean="0"/>
              <a:t>КАЖДЫЙ РЕБЕНОК УНИКАЛЕН</a:t>
            </a:r>
          </a:p>
          <a:p>
            <a:pPr eaLnBrk="1" hangingPunct="1"/>
            <a:r>
              <a:rPr lang="ru-RU" sz="2500" dirty="0" smtClean="0"/>
              <a:t>НЕЛЬЗЯ ПРИМЕНЯТЬ УНИВЕРСАЛЬНЫЕ ТАБЛИЦЫ И ФОРМУЛЫ</a:t>
            </a:r>
          </a:p>
          <a:p>
            <a:pPr eaLnBrk="1" hangingPunct="1"/>
            <a:r>
              <a:rPr lang="ru-RU" sz="2500" dirty="0" smtClean="0"/>
              <a:t>ЛЮБЫЕ РЕКОМЕНДАЦИИ НОСЯТ ОРИЕНТИРОВОЧНЫЙ ХАРАКТЕР</a:t>
            </a:r>
          </a:p>
          <a:p>
            <a:pPr eaLnBrk="1" hangingPunct="1"/>
            <a:r>
              <a:rPr lang="ru-RU" sz="2500" dirty="0" smtClean="0"/>
              <a:t>ДОТАЦИИ ЖИДКОСТИ И ЭЛЕКТРОЛИТОВ В КАЖДОМ СЛУЧАЕ ИНДИВИДУАЛЬНАЯ ПРОБЛЕМА</a:t>
            </a:r>
          </a:p>
          <a:p>
            <a:pPr eaLnBrk="1" hangingPunct="1"/>
            <a:endParaRPr lang="ru-RU" sz="2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Georgia" pitchFamily="18" charset="0"/>
              </a:rPr>
              <a:t>Водно-электролитный баланс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714744" y="1447800"/>
            <a:ext cx="5429256" cy="519591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dirty="0" smtClean="0"/>
              <a:t>Обмен воды тесно связан с обменом солей (90% веществ, растворенных во внеклеточной среде, - электролиты: ионы натрия, калия, хлора, бикарбоната, кальция).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dirty="0" smtClean="0"/>
              <a:t>Электролиты, диффундируя между секторами, способствуют поддержанию постоянного ионного градиента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dirty="0" err="1" smtClean="0"/>
              <a:t>Недиффундирующие</a:t>
            </a:r>
            <a:r>
              <a:rPr lang="ru-RU" sz="2400" dirty="0" smtClean="0"/>
              <a:t> коллоиды, не проникающие через капиллярную мембрану, определяют направление, скорость диффузии и количество перемещающихся ионов. </a:t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27650" name="Picture 2" descr="C:\Documents and Settings\Admin\Мои документы\v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857364"/>
            <a:ext cx="3929058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Дети должны  пить и </a:t>
            </a:r>
            <a:r>
              <a:rPr lang="ru-RU" dirty="0" smtClean="0"/>
              <a:t>есть, </a:t>
            </a:r>
            <a:r>
              <a:rPr lang="ru-RU" dirty="0" smtClean="0"/>
              <a:t>если на этот счет нет  противопоказаний </a:t>
            </a:r>
          </a:p>
          <a:p>
            <a:r>
              <a:rPr lang="ru-RU" dirty="0" smtClean="0"/>
              <a:t>Самая безопасная </a:t>
            </a:r>
            <a:r>
              <a:rPr lang="ru-RU" dirty="0" err="1" smtClean="0"/>
              <a:t>инфузионная</a:t>
            </a:r>
            <a:r>
              <a:rPr lang="ru-RU" dirty="0" smtClean="0"/>
              <a:t> терапия – это оральная </a:t>
            </a:r>
            <a:r>
              <a:rPr lang="ru-RU" dirty="0" err="1" smtClean="0"/>
              <a:t>регидратация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Важным является то, что в норме в пищеварительном тракте практически не происходит всасывания чистой воды. </a:t>
            </a:r>
            <a:endParaRPr lang="en-US" dirty="0" smtClean="0"/>
          </a:p>
          <a:p>
            <a:r>
              <a:rPr lang="ru-RU" dirty="0" smtClean="0"/>
              <a:t>Вначале происходит кондиционирование кишечного содержимого. Если </a:t>
            </a:r>
            <a:r>
              <a:rPr lang="ru-RU" dirty="0" err="1" smtClean="0"/>
              <a:t>осмолярность</a:t>
            </a:r>
            <a:r>
              <a:rPr lang="ru-RU" dirty="0" smtClean="0"/>
              <a:t> химуса низкая, происходит секреция электролитов, а если высокая, в химус под действием осмотического</a:t>
            </a:r>
            <a:r>
              <a:rPr lang="en-US" dirty="0" smtClean="0"/>
              <a:t> </a:t>
            </a:r>
            <a:r>
              <a:rPr lang="ru-RU" dirty="0" smtClean="0"/>
              <a:t>градиента поступает вода.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нужно чтобы не утонуть?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500" y="1447800"/>
            <a:ext cx="8953500" cy="2552704"/>
          </a:xfrm>
        </p:spPr>
        <p:txBody>
          <a:bodyPr/>
          <a:lstStyle/>
          <a:p>
            <a:r>
              <a:rPr lang="ru-RU" dirty="0" smtClean="0"/>
              <a:t>Современный, </a:t>
            </a:r>
            <a:r>
              <a:rPr lang="ru-RU" dirty="0" smtClean="0"/>
              <a:t>маневренный корабль с хорошей навигационной системой.</a:t>
            </a:r>
          </a:p>
          <a:p>
            <a:r>
              <a:rPr lang="ru-RU" dirty="0" smtClean="0"/>
              <a:t>Сплоченная, хорошо </a:t>
            </a:r>
            <a:r>
              <a:rPr lang="ru-RU" dirty="0" smtClean="0"/>
              <a:t>обученная команда.</a:t>
            </a:r>
          </a:p>
          <a:p>
            <a:r>
              <a:rPr lang="ru-RU" dirty="0" smtClean="0"/>
              <a:t>Достоверные карты.</a:t>
            </a:r>
          </a:p>
          <a:p>
            <a:r>
              <a:rPr lang="ru-RU" dirty="0" smtClean="0"/>
              <a:t>Отсутствие женщин на </a:t>
            </a:r>
            <a:r>
              <a:rPr lang="ru-RU" dirty="0" smtClean="0"/>
              <a:t>корабле…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31" name="Picture 7" descr="C:\Users\Admin\Desktop\_origina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0504"/>
            <a:ext cx="9144000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</a:t>
            </a:r>
            <a:r>
              <a:rPr lang="ru-RU" dirty="0" smtClean="0"/>
              <a:t>терпение!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071934" y="1447800"/>
            <a:ext cx="5072066" cy="4775200"/>
          </a:xfrm>
        </p:spPr>
        <p:txBody>
          <a:bodyPr/>
          <a:lstStyle/>
          <a:p>
            <a:pPr>
              <a:buNone/>
            </a:pPr>
            <a:r>
              <a:rPr lang="en-US" i="1" dirty="0" smtClean="0">
                <a:solidFill>
                  <a:srgbClr val="FF0000"/>
                </a:solidFill>
              </a:rPr>
              <a:t>“</a:t>
            </a:r>
            <a:r>
              <a:rPr lang="ru-RU" i="1" dirty="0" smtClean="0">
                <a:solidFill>
                  <a:srgbClr val="FF0000"/>
                </a:solidFill>
              </a:rPr>
              <a:t>Теория</a:t>
            </a:r>
            <a:r>
              <a:rPr lang="ru-RU" i="1" dirty="0" smtClean="0">
                <a:solidFill>
                  <a:srgbClr val="FF0000"/>
                </a:solidFill>
              </a:rPr>
              <a:t> — это когда все известно, но ничего не работает. Практика — это когда все работает, но никто не знает почему. Мы же объединяем теорию и </a:t>
            </a:r>
            <a:r>
              <a:rPr lang="ru-RU" i="1" dirty="0" smtClean="0">
                <a:solidFill>
                  <a:srgbClr val="FF0000"/>
                </a:solidFill>
              </a:rPr>
              <a:t>практику: </a:t>
            </a:r>
            <a:r>
              <a:rPr lang="ru-RU" i="1" dirty="0" smtClean="0">
                <a:solidFill>
                  <a:srgbClr val="FF0000"/>
                </a:solidFill>
              </a:rPr>
              <a:t>ничего не работает... и никто не знает почему! </a:t>
            </a:r>
            <a:r>
              <a:rPr lang="en-US" i="1" dirty="0" smtClean="0">
                <a:solidFill>
                  <a:srgbClr val="FF0000"/>
                </a:solidFill>
              </a:rPr>
              <a:t>“</a:t>
            </a:r>
            <a:r>
              <a:rPr lang="ru-RU" i="1" dirty="0" smtClean="0">
                <a:solidFill>
                  <a:srgbClr val="FF0000"/>
                </a:solidFill>
              </a:rPr>
              <a:t>               </a:t>
            </a: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                                           </a:t>
            </a:r>
            <a:r>
              <a:rPr lang="ru-RU" i="1" dirty="0" smtClean="0">
                <a:solidFill>
                  <a:srgbClr val="FF0000"/>
                </a:solidFill>
              </a:rPr>
              <a:t>	</a:t>
            </a:r>
            <a:r>
              <a:rPr lang="ru-RU" b="1" i="1" dirty="0" smtClean="0"/>
              <a:t>Альберт </a:t>
            </a:r>
            <a:r>
              <a:rPr lang="ru-RU" b="1" i="1" dirty="0" smtClean="0"/>
              <a:t>Эйнштейн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000496" y="1428736"/>
            <a:ext cx="5143504" cy="54292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Adm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64"/>
            <a:ext cx="385762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Инфузия</a:t>
            </a:r>
            <a:r>
              <a:rPr lang="ru-RU" dirty="0" smtClean="0"/>
              <a:t> при шоке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600075" y="2415381"/>
            <a:ext cx="79438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Инфузия</a:t>
            </a:r>
            <a:r>
              <a:rPr lang="ru-RU" dirty="0" smtClean="0"/>
              <a:t> при шоке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8643966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b="1" dirty="0"/>
              <a:t>Может ли назначение коллоидов уменьшить объемы ИТ по сравнению с кристаллоидами? </a:t>
            </a:r>
          </a:p>
          <a:p>
            <a:r>
              <a:rPr lang="ru-RU" dirty="0"/>
              <a:t>•</a:t>
            </a:r>
            <a:r>
              <a:rPr lang="ru-RU" b="1" i="1" dirty="0"/>
              <a:t>Скорее всего нет, особенно у пациентов с </a:t>
            </a:r>
            <a:r>
              <a:rPr lang="ru-RU" b="1" i="1" dirty="0" err="1"/>
              <a:t>сепсис-индуцированным</a:t>
            </a:r>
            <a:r>
              <a:rPr lang="ru-RU" b="1" i="1" dirty="0"/>
              <a:t> ОПП, самым частым вариантом… </a:t>
            </a:r>
          </a:p>
          <a:p>
            <a:r>
              <a:rPr lang="ru-RU" dirty="0"/>
              <a:t>•«</a:t>
            </a:r>
            <a:r>
              <a:rPr lang="ru-RU" dirty="0" err="1"/>
              <a:t>Жидкость-сберегающий</a:t>
            </a:r>
            <a:r>
              <a:rPr lang="ru-RU" dirty="0"/>
              <a:t>» эффект весьма умеренный… </a:t>
            </a:r>
          </a:p>
          <a:p>
            <a:r>
              <a:rPr lang="ru-RU" dirty="0"/>
              <a:t>•</a:t>
            </a:r>
            <a:r>
              <a:rPr lang="ru-RU" b="1" dirty="0" err="1"/>
              <a:t>Гидроксиэтилкрахмалы</a:t>
            </a:r>
            <a:r>
              <a:rPr lang="ru-RU" b="1" dirty="0"/>
              <a:t> запрещены. Обратной дороги скорее всего уже нет… (Европейская комиссия (EMA), FDA, SSC2016).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“</a:t>
            </a:r>
            <a:r>
              <a:rPr lang="en-US" b="1" dirty="0" err="1" smtClean="0"/>
              <a:t>Perioperative</a:t>
            </a:r>
            <a:r>
              <a:rPr lang="en-US" b="1" dirty="0" smtClean="0"/>
              <a:t> intravenous fluid therapy in children: guidelines from the </a:t>
            </a:r>
            <a:r>
              <a:rPr lang="en-US" b="1" dirty="0" err="1" smtClean="0"/>
              <a:t>Assotiation</a:t>
            </a:r>
            <a:r>
              <a:rPr lang="en-US" b="1" dirty="0" smtClean="0"/>
              <a:t> of the Scientific Medical Societies in Germany”</a:t>
            </a:r>
            <a:endParaRPr lang="ru-RU" dirty="0" smtClean="0"/>
          </a:p>
          <a:p>
            <a:r>
              <a:rPr lang="en-US" dirty="0" smtClean="0"/>
              <a:t>Pediatric Anesthesia </a:t>
            </a:r>
            <a:r>
              <a:rPr lang="en-US" b="1" dirty="0" smtClean="0"/>
              <a:t>27</a:t>
            </a:r>
            <a:r>
              <a:rPr lang="en-US" dirty="0" smtClean="0"/>
              <a:t>(2017)10–18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Если у «долитого» пациента САД низкое, то </a:t>
            </a:r>
            <a:r>
              <a:rPr lang="ru-RU" dirty="0" err="1" smtClean="0"/>
              <a:t>пресоры</a:t>
            </a:r>
            <a:r>
              <a:rPr lang="ru-RU" dirty="0" smtClean="0"/>
              <a:t> не «закрывают периферию», а увеличивают перфузию тканей.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dirty="0" smtClean="0">
                <a:latin typeface="Georgia" pitchFamily="18" charset="0"/>
              </a:rPr>
              <a:t>Регуляция водно-электролитного обмена. Все происходит в почках..</a:t>
            </a:r>
          </a:p>
        </p:txBody>
      </p:sp>
      <p:sp>
        <p:nvSpPr>
          <p:cNvPr id="33795" name="Rectangle 3"/>
          <p:cNvSpPr>
            <a:spLocks noGrp="1"/>
          </p:cNvSpPr>
          <p:nvPr>
            <p:ph sz="half" idx="1"/>
          </p:nvPr>
        </p:nvSpPr>
        <p:spPr>
          <a:xfrm>
            <a:off x="928662" y="1447800"/>
            <a:ext cx="4857784" cy="47752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Arial" pitchFamily="34" charset="0"/>
              <a:buChar char="•"/>
            </a:pPr>
            <a:r>
              <a:rPr lang="ru-RU" b="1" dirty="0" err="1" smtClean="0">
                <a:solidFill>
                  <a:srgbClr val="FF0000"/>
                </a:solidFill>
              </a:rPr>
              <a:t>Ангиотензин</a:t>
            </a:r>
            <a:r>
              <a:rPr lang="ru-RU" b="1" dirty="0" smtClean="0">
                <a:solidFill>
                  <a:srgbClr val="FF0000"/>
                </a:solidFill>
              </a:rPr>
              <a:t> - </a:t>
            </a:r>
            <a:r>
              <a:rPr lang="ru-RU" dirty="0" smtClean="0"/>
              <a:t>периферическая </a:t>
            </a:r>
            <a:r>
              <a:rPr lang="ru-RU" dirty="0" err="1" smtClean="0"/>
              <a:t>вазоконстрикцяю</a:t>
            </a:r>
            <a:r>
              <a:rPr lang="ru-RU" dirty="0" smtClean="0"/>
              <a:t> и увеличение </a:t>
            </a:r>
            <a:r>
              <a:rPr lang="ru-RU" dirty="0" err="1" smtClean="0"/>
              <a:t>реабсорбции</a:t>
            </a:r>
            <a:r>
              <a:rPr lang="ru-RU" dirty="0" smtClean="0"/>
              <a:t> натрия в проксимальных канальцах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 err="1" smtClean="0">
                <a:solidFill>
                  <a:srgbClr val="FF0000"/>
                </a:solidFill>
              </a:rPr>
              <a:t>Альдестерон</a:t>
            </a:r>
            <a:r>
              <a:rPr lang="ru-RU" b="1" dirty="0" smtClean="0">
                <a:solidFill>
                  <a:srgbClr val="FF0000"/>
                </a:solidFill>
              </a:rPr>
              <a:t> -</a:t>
            </a:r>
            <a:r>
              <a:rPr lang="ru-RU" dirty="0" smtClean="0"/>
              <a:t> усиливает транспорт натрия в дистальных канальцах, что приводит к его задержке в организме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 smtClean="0">
                <a:solidFill>
                  <a:srgbClr val="FF0000"/>
                </a:solidFill>
              </a:rPr>
              <a:t>АДГ -</a:t>
            </a:r>
            <a:r>
              <a:rPr lang="ru-RU" dirty="0" smtClean="0"/>
              <a:t> способствует задержке воды в организме</a:t>
            </a:r>
          </a:p>
          <a:p>
            <a:pPr eaLnBrk="1" hangingPunct="1">
              <a:buFont typeface="Arial" pitchFamily="34" charset="0"/>
              <a:buChar char="•"/>
            </a:pPr>
            <a:endParaRPr lang="ru-RU" dirty="0" smtClean="0"/>
          </a:p>
        </p:txBody>
      </p:sp>
      <p:pic>
        <p:nvPicPr>
          <p:cNvPr id="20481" name="Picture 1" descr="C:\Documents and Settings\Admin\Мои документы\images (1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071810"/>
            <a:ext cx="2714644" cy="2714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подводный камень -натрийуретические пептиды (НУП)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Триггеры</a:t>
            </a:r>
            <a:r>
              <a:rPr lang="ru-RU" dirty="0" smtClean="0"/>
              <a:t> синтеза и выделения НУП – это реакция </a:t>
            </a:r>
            <a:r>
              <a:rPr lang="ru-RU" dirty="0" err="1" smtClean="0"/>
              <a:t>волюморецепторов</a:t>
            </a:r>
            <a:r>
              <a:rPr lang="ru-RU" dirty="0" smtClean="0"/>
              <a:t> сердца и сосудистой системы</a:t>
            </a:r>
            <a:r>
              <a:rPr lang="en-US" dirty="0" smtClean="0"/>
              <a:t> </a:t>
            </a:r>
            <a:r>
              <a:rPr lang="ru-RU" dirty="0" smtClean="0"/>
              <a:t>на растяжение.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Механизм действия </a:t>
            </a:r>
            <a:r>
              <a:rPr lang="ru-RU" dirty="0" smtClean="0"/>
              <a:t>НУП: снижение АД за счет понижения сосудистого сопротивления; </a:t>
            </a:r>
            <a:r>
              <a:rPr lang="ru-RU" i="1" dirty="0" smtClean="0">
                <a:solidFill>
                  <a:srgbClr val="FF0000"/>
                </a:solidFill>
              </a:rPr>
              <a:t>снижение</a:t>
            </a:r>
            <a:r>
              <a:rPr lang="ru-RU" dirty="0" smtClean="0"/>
              <a:t> сопротивления </a:t>
            </a:r>
            <a:r>
              <a:rPr lang="ru-RU" i="1" dirty="0" smtClean="0">
                <a:solidFill>
                  <a:srgbClr val="FF0000"/>
                </a:solidFill>
              </a:rPr>
              <a:t>приносящих</a:t>
            </a:r>
            <a:r>
              <a:rPr lang="ru-RU" dirty="0" smtClean="0"/>
              <a:t> </a:t>
            </a:r>
            <a:r>
              <a:rPr lang="ru-RU" dirty="0" err="1" smtClean="0"/>
              <a:t>артериол</a:t>
            </a:r>
            <a:r>
              <a:rPr lang="ru-RU" dirty="0" smtClean="0"/>
              <a:t> почечных клубочков; </a:t>
            </a:r>
            <a:r>
              <a:rPr lang="ru-RU" i="1" dirty="0" smtClean="0">
                <a:solidFill>
                  <a:srgbClr val="FF0000"/>
                </a:solidFill>
              </a:rPr>
              <a:t>повышение</a:t>
            </a:r>
            <a:r>
              <a:rPr lang="ru-RU" dirty="0" smtClean="0"/>
              <a:t> сопротивления </a:t>
            </a:r>
            <a:r>
              <a:rPr lang="ru-RU" i="1" dirty="0" smtClean="0">
                <a:solidFill>
                  <a:srgbClr val="FF0000"/>
                </a:solidFill>
              </a:rPr>
              <a:t>выносящих</a:t>
            </a:r>
            <a:r>
              <a:rPr lang="ru-RU" dirty="0" smtClean="0"/>
              <a:t> </a:t>
            </a:r>
            <a:r>
              <a:rPr lang="ru-RU" dirty="0" err="1" smtClean="0"/>
              <a:t>артериол</a:t>
            </a:r>
            <a:r>
              <a:rPr lang="ru-RU" dirty="0" smtClean="0"/>
              <a:t> почечных клубочков; подавление </a:t>
            </a:r>
            <a:r>
              <a:rPr lang="ru-RU" dirty="0" err="1" smtClean="0"/>
              <a:t>реабсорбции</a:t>
            </a:r>
            <a:r>
              <a:rPr lang="ru-RU" dirty="0" smtClean="0"/>
              <a:t> ионов натрия в дистальных отделах нефрона.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69059">
  <a:themeElements>
    <a:clrScheme name="Тема Office 7">
      <a:dk1>
        <a:srgbClr val="000000"/>
      </a:dk1>
      <a:lt1>
        <a:srgbClr val="FFFFFF"/>
      </a:lt1>
      <a:dk2>
        <a:srgbClr val="000000"/>
      </a:dk2>
      <a:lt2>
        <a:srgbClr val="868686"/>
      </a:lt2>
      <a:accent1>
        <a:srgbClr val="CBCBCB"/>
      </a:accent1>
      <a:accent2>
        <a:srgbClr val="0066FF"/>
      </a:accent2>
      <a:accent3>
        <a:srgbClr val="FFFFFF"/>
      </a:accent3>
      <a:accent4>
        <a:srgbClr val="000000"/>
      </a:accent4>
      <a:accent5>
        <a:srgbClr val="E2E2E2"/>
      </a:accent5>
      <a:accent6>
        <a:srgbClr val="005CE7"/>
      </a:accent6>
      <a:hlink>
        <a:srgbClr val="FF0033"/>
      </a:hlink>
      <a:folHlink>
        <a:srgbClr val="009900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99"/>
        </a:lt1>
        <a:dk2>
          <a:srgbClr val="003300"/>
        </a:dk2>
        <a:lt2>
          <a:srgbClr val="FFCC66"/>
        </a:lt2>
        <a:accent1>
          <a:srgbClr val="CC3300"/>
        </a:accent1>
        <a:accent2>
          <a:srgbClr val="009999"/>
        </a:accent2>
        <a:accent3>
          <a:srgbClr val="AAADAA"/>
        </a:accent3>
        <a:accent4>
          <a:srgbClr val="DADA82"/>
        </a:accent4>
        <a:accent5>
          <a:srgbClr val="E2ADAA"/>
        </a:accent5>
        <a:accent6>
          <a:srgbClr val="008A8A"/>
        </a:accent6>
        <a:hlink>
          <a:srgbClr val="660033"/>
        </a:hlink>
        <a:folHlink>
          <a:srgbClr val="33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CC"/>
        </a:lt1>
        <a:dk2>
          <a:srgbClr val="333300"/>
        </a:dk2>
        <a:lt2>
          <a:srgbClr val="3333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00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00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66"/>
        </a:lt1>
        <a:dk2>
          <a:srgbClr val="800000"/>
        </a:dk2>
        <a:lt2>
          <a:srgbClr val="FFCC66"/>
        </a:lt2>
        <a:accent1>
          <a:srgbClr val="339933"/>
        </a:accent1>
        <a:accent2>
          <a:srgbClr val="CC6600"/>
        </a:accent2>
        <a:accent3>
          <a:srgbClr val="C0AAAA"/>
        </a:accent3>
        <a:accent4>
          <a:srgbClr val="DAAE56"/>
        </a:accent4>
        <a:accent5>
          <a:srgbClr val="ADCAAD"/>
        </a:accent5>
        <a:accent6>
          <a:srgbClr val="B95C00"/>
        </a:accent6>
        <a:hlink>
          <a:srgbClr val="0033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01069059</Template>
  <TotalTime>1455</TotalTime>
  <Words>3219</Words>
  <Application>Microsoft Office PowerPoint</Application>
  <PresentationFormat>Экран (4:3)</PresentationFormat>
  <Paragraphs>454</Paragraphs>
  <Slides>78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78</vt:i4>
      </vt:variant>
    </vt:vector>
  </HeadingPairs>
  <TitlesOfParts>
    <vt:vector size="79" baseType="lpstr">
      <vt:lpstr>01069059</vt:lpstr>
      <vt:lpstr> </vt:lpstr>
      <vt:lpstr>Эпиграф</vt:lpstr>
      <vt:lpstr>Вступление. Пока все просто…</vt:lpstr>
      <vt:lpstr>Вступление. Все еще просто…</vt:lpstr>
      <vt:lpstr>Водно-электролитный баланс </vt:lpstr>
      <vt:lpstr>Диффузия воды.</vt:lpstr>
      <vt:lpstr>Водно-электролитный баланс</vt:lpstr>
      <vt:lpstr>Регуляция водно-электролитного обмена. Все происходит в почках..</vt:lpstr>
      <vt:lpstr>Первый подводный камень -натрийуретические пептиды (НУП)</vt:lpstr>
      <vt:lpstr>Казалось бы – все просто и понятно. Так в чем сложность?</vt:lpstr>
      <vt:lpstr>В чем сложность?</vt:lpstr>
      <vt:lpstr>В чем сложность?</vt:lpstr>
      <vt:lpstr>О чем забываем…</vt:lpstr>
      <vt:lpstr>Выделение воды из организма</vt:lpstr>
      <vt:lpstr>Поступление  воды в организм: </vt:lpstr>
      <vt:lpstr>Определение термина</vt:lpstr>
      <vt:lpstr>Истоки</vt:lpstr>
      <vt:lpstr>Наши дни</vt:lpstr>
      <vt:lpstr>Показания к ИТ</vt:lpstr>
      <vt:lpstr>Цель ИТ – восстановление тканевой и системной перфузии</vt:lpstr>
      <vt:lpstr>Гиповолемия</vt:lpstr>
      <vt:lpstr>Олигурия – не все так очевидно!..</vt:lpstr>
      <vt:lpstr> Гипоперфузия. Основные правила!</vt:lpstr>
      <vt:lpstr>Инфузионная терапия</vt:lpstr>
      <vt:lpstr>                     Подтверждение</vt:lpstr>
      <vt:lpstr>Подтверждение             (педиатрия)</vt:lpstr>
      <vt:lpstr>Программа инфузионной терапии(от теории к практике) </vt:lpstr>
      <vt:lpstr>Физиологические потребности рассчитывались:</vt:lpstr>
      <vt:lpstr>Физиологические потребности Holliday </vt:lpstr>
      <vt:lpstr>Нефизиологические потребности</vt:lpstr>
      <vt:lpstr> Восполнение дефицита  Степени дегидратации</vt:lpstr>
      <vt:lpstr>Восполнение дефицита</vt:lpstr>
      <vt:lpstr>Патологические потери</vt:lpstr>
      <vt:lpstr>Слайд 34</vt:lpstr>
      <vt:lpstr>                 ЭНДОТЕЛИАЛЬНАЯ ДИСФУНКЦИЯ, РАЗРУШЕНИЕ ГЛИКОКАЛЕКСА </vt:lpstr>
      <vt:lpstr>Подводные камни инфузионной терапии</vt:lpstr>
      <vt:lpstr>Подводные камни инфузионной терапии</vt:lpstr>
      <vt:lpstr>Подводные камни инфузионной терапии</vt:lpstr>
      <vt:lpstr>Подводные камни инфузионной терапии</vt:lpstr>
      <vt:lpstr>Подводные камни инфузионной терапии</vt:lpstr>
      <vt:lpstr>Что делать?</vt:lpstr>
      <vt:lpstr>Осознать!</vt:lpstr>
      <vt:lpstr>осознать</vt:lpstr>
      <vt:lpstr>«Рестриктивная инфузионная терапия»,   « ифузионная терапия с нулевым гидробалансом», «рациональная инфузионная терапия»</vt:lpstr>
      <vt:lpstr>Волемический статус </vt:lpstr>
      <vt:lpstr>Клинические индексы адекватности тканевой перфузии (Marik et al., 2011г.)</vt:lpstr>
      <vt:lpstr>Волемический статус</vt:lpstr>
      <vt:lpstr>Функциональные пробы</vt:lpstr>
      <vt:lpstr>ВОЛЕМИЧЕСКАЯ ПРОБА</vt:lpstr>
      <vt:lpstr>Слайд 50</vt:lpstr>
      <vt:lpstr>Слайд 51</vt:lpstr>
      <vt:lpstr>Методы оценки волемического статуса (C.J. Wiederman, M. Joannidis, 2013)</vt:lpstr>
      <vt:lpstr>Давление – не то же, что объем!</vt:lpstr>
      <vt:lpstr>ЦВД</vt:lpstr>
      <vt:lpstr>Откровения</vt:lpstr>
      <vt:lpstr>Динамические показатели волемического статуса</vt:lpstr>
      <vt:lpstr>Новые технологии  неивазивного мониторинга гемодинамики (F.Michard et al., 2017)</vt:lpstr>
      <vt:lpstr>Управление объемом</vt:lpstr>
      <vt:lpstr>ЭЦЖ у маленьких детей относительно больше, чем у взрослых (ЭЦЖ по отношению к массе тела составляет у недоношенных детей 60%, у новорожденных 40%, дети и младенцы 30%, взрослые – 20%) </vt:lpstr>
      <vt:lpstr>Что необходимо больному? (выбор раствора) </vt:lpstr>
      <vt:lpstr>Физиологический раствор </vt:lpstr>
      <vt:lpstr>Физиологический раствор (инструкция по применению) </vt:lpstr>
      <vt:lpstr>Физиологический раствор </vt:lpstr>
      <vt:lpstr>Сбалансированные растворы</vt:lpstr>
      <vt:lpstr>Что необходимо больному? (выбор раствора)</vt:lpstr>
      <vt:lpstr>Слайд 66</vt:lpstr>
      <vt:lpstr>Клинико-лабораторный контроль при инфузионной терапии</vt:lpstr>
      <vt:lpstr>Критерии эффективности инфузионной терапии - снова просто…</vt:lpstr>
      <vt:lpstr>Слайд 69</vt:lpstr>
      <vt:lpstr>Слайд 70</vt:lpstr>
      <vt:lpstr>Слайд 71</vt:lpstr>
      <vt:lpstr>Что нужно чтобы не утонуть?</vt:lpstr>
      <vt:lpstr>Спасибо за терпение!</vt:lpstr>
      <vt:lpstr>Инфузия при шоке</vt:lpstr>
      <vt:lpstr>Инфузия при шоке</vt:lpstr>
      <vt:lpstr>Слайд 76</vt:lpstr>
      <vt:lpstr>Слайд 77</vt:lpstr>
      <vt:lpstr>Слайд 78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63</cp:revision>
  <dcterms:created xsi:type="dcterms:W3CDTF">2011-09-22T13:45:05Z</dcterms:created>
  <dcterms:modified xsi:type="dcterms:W3CDTF">2019-03-21T20:54:49Z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TC010690591049</vt:lpwstr>
  </property>
</Properties>
</file>